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800" r:id="rId2"/>
  </p:sldMasterIdLst>
  <p:notesMasterIdLst>
    <p:notesMasterId r:id="rId24"/>
  </p:notesMasterIdLst>
  <p:handoutMasterIdLst>
    <p:handoutMasterId r:id="rId25"/>
  </p:handoutMasterIdLst>
  <p:sldIdLst>
    <p:sldId id="352" r:id="rId3"/>
    <p:sldId id="363" r:id="rId4"/>
    <p:sldId id="369" r:id="rId5"/>
    <p:sldId id="370" r:id="rId6"/>
    <p:sldId id="371" r:id="rId7"/>
    <p:sldId id="368" r:id="rId8"/>
    <p:sldId id="381" r:id="rId9"/>
    <p:sldId id="372" r:id="rId10"/>
    <p:sldId id="375" r:id="rId11"/>
    <p:sldId id="376" r:id="rId12"/>
    <p:sldId id="374" r:id="rId13"/>
    <p:sldId id="367" r:id="rId14"/>
    <p:sldId id="382" r:id="rId15"/>
    <p:sldId id="380" r:id="rId16"/>
    <p:sldId id="366" r:id="rId17"/>
    <p:sldId id="373" r:id="rId18"/>
    <p:sldId id="379" r:id="rId19"/>
    <p:sldId id="365" r:id="rId20"/>
    <p:sldId id="377" r:id="rId21"/>
    <p:sldId id="364" r:id="rId22"/>
    <p:sldId id="378" r:id="rId23"/>
  </p:sldIdLst>
  <p:sldSz cx="9144000" cy="6858000" type="screen4x3"/>
  <p:notesSz cx="6662738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C6D"/>
    <a:srgbClr val="FF99FF"/>
    <a:srgbClr val="FFFF66"/>
    <a:srgbClr val="012C6C"/>
    <a:srgbClr val="07296D"/>
    <a:srgbClr val="07356D"/>
    <a:srgbClr val="17287B"/>
    <a:srgbClr val="1C20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08" autoAdjust="0"/>
    <p:restoredTop sz="86444" autoAdjust="0"/>
  </p:normalViewPr>
  <p:slideViewPr>
    <p:cSldViewPr snapToObjects="1">
      <p:cViewPr varScale="1">
        <p:scale>
          <a:sx n="75" d="100"/>
          <a:sy n="75" d="100"/>
        </p:scale>
        <p:origin x="-4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32" y="-102"/>
      </p:cViewPr>
      <p:guideLst>
        <p:guide orient="horz" pos="3120"/>
        <p:guide pos="209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9017C5-C700-4A6F-9D56-51DD2530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0BBEBA-9C18-4F76-A70E-3C011C23A3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8E859-125C-40E4-8106-BB6A2AD008A6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73E06-B076-4089-8C07-E84323559F47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05B74-9A8C-4FC2-AAE7-05BF01AEDF34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BEBA-9C18-4F76-A70E-3C011C23A33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C89F077-C562-47C1-BD71-D7F1D2C6E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50A57-06AB-42BC-9719-18BC8C068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62B1-BD10-4F9B-B57C-6B389FE70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3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3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A53B-9A3B-4BC1-B9B6-8E3185B66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0328E6-DF36-4C44-BDA2-B3B8A39BC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C logo cymk"/>
          <p:cNvPicPr>
            <a:picLocks noChangeAspect="1" noChangeArrowheads="1"/>
          </p:cNvPicPr>
          <p:nvPr userDrawn="1"/>
        </p:nvPicPr>
        <p:blipFill>
          <a:blip r:embed="rId2"/>
          <a:srcRect l="2226" r="1653" b="539"/>
          <a:stretch>
            <a:fillRect/>
          </a:stretch>
        </p:blipFill>
        <p:spPr bwMode="auto">
          <a:xfrm>
            <a:off x="0" y="1989138"/>
            <a:ext cx="15081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47813" y="1981200"/>
            <a:ext cx="7596187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47813" y="3886200"/>
            <a:ext cx="75961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0AB6FAF-930F-48AC-A7AB-5BE6D41FA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62E2-57DD-40E2-AA9F-FC1A99253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6089-6082-4F91-8DCB-BFBEC30CD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3" y="1196975"/>
            <a:ext cx="3775075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894F-38CE-4173-9B7D-EDEC18B4A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3174-4A49-4992-8041-284A5F0A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011D-41F5-4B55-A569-5B1E1B132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C logo cymk"/>
          <p:cNvPicPr>
            <a:picLocks noChangeAspect="1" noChangeArrowheads="1"/>
          </p:cNvPicPr>
          <p:nvPr userDrawn="1"/>
        </p:nvPicPr>
        <p:blipFill>
          <a:blip r:embed="rId2"/>
          <a:srcRect l="2226" r="1653" b="539"/>
          <a:stretch>
            <a:fillRect/>
          </a:stretch>
        </p:blipFill>
        <p:spPr bwMode="auto">
          <a:xfrm>
            <a:off x="0" y="1989138"/>
            <a:ext cx="15081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47813" y="1981200"/>
            <a:ext cx="7596187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47813" y="3886200"/>
            <a:ext cx="75961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EBF516B-E6DD-4EAC-8814-C1238B46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4F72-2C4A-4DBF-A5DB-0FB49E43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A5532-10F0-41E8-A255-7DD8C228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6B7F-24F4-4BDC-95A4-53391D08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FC8B-0A59-4E5C-A196-E15108A83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3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3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4891-99C6-4BCE-A8CE-9892E1F7B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B88E-32F7-495F-8CF8-9FF45420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0379D-05DC-4BD8-B2A3-19C0868C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3" y="1196975"/>
            <a:ext cx="3775075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45C81-FB49-48A1-B5E5-5E55876EB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6CD06-B42C-4865-BBCB-A9998676D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56FB-ABBF-403E-B864-48A060787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621A-805E-4A60-B32C-049F60A43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3DB9-2AC9-41F9-8982-BDFC924B2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3" y="152400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3" y="1196975"/>
            <a:ext cx="77041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5AB8039-FBCF-43C7-914C-4FF7C6C38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8" descr="STC logo cymk"/>
          <p:cNvPicPr>
            <a:picLocks noChangeAspect="1" noChangeArrowheads="1"/>
          </p:cNvPicPr>
          <p:nvPr userDrawn="1"/>
        </p:nvPicPr>
        <p:blipFill>
          <a:blip r:embed="rId14"/>
          <a:srcRect l="2226" r="1653" b="539"/>
          <a:stretch>
            <a:fillRect/>
          </a:stretch>
        </p:blipFill>
        <p:spPr bwMode="auto">
          <a:xfrm>
            <a:off x="0" y="0"/>
            <a:ext cx="10366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3" y="152400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3" y="1196975"/>
            <a:ext cx="77041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8E4A0EF-9B00-4D86-AC33-468C5F04B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77975" y="2151063"/>
            <a:ext cx="7077075" cy="1600200"/>
          </a:xfrm>
        </p:spPr>
        <p:txBody>
          <a:bodyPr/>
          <a:lstStyle/>
          <a:p>
            <a:pPr algn="ctr" eaLnBrk="1" hangingPunct="1"/>
            <a:r>
              <a:rPr lang="en-GB" sz="4000" dirty="0" smtClean="0"/>
              <a:t>SpaceWire RMAP</a:t>
            </a:r>
            <a:br>
              <a:rPr lang="en-GB" sz="4000" dirty="0" smtClean="0"/>
            </a:br>
            <a:r>
              <a:rPr lang="en-GB" sz="4000" dirty="0" smtClean="0"/>
              <a:t>IP Core</a:t>
            </a:r>
            <a:endParaRPr lang="en-US" sz="4000" dirty="0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47813" y="3903668"/>
            <a:ext cx="7113587" cy="16795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i="1" dirty="0" smtClean="0"/>
              <a:t>Steve Parkes, Chris </a:t>
            </a:r>
            <a:r>
              <a:rPr lang="en-GB" sz="2400" i="1" dirty="0" err="1" smtClean="0"/>
              <a:t>McClements</a:t>
            </a:r>
            <a:r>
              <a:rPr lang="en-GB" sz="2400" i="1" dirty="0" smtClean="0"/>
              <a:t>, Martin Dunstan </a:t>
            </a:r>
          </a:p>
          <a:p>
            <a:pPr>
              <a:lnSpc>
                <a:spcPct val="90000"/>
              </a:lnSpc>
            </a:pPr>
            <a:r>
              <a:rPr lang="en-GB" sz="2400" i="1" dirty="0" smtClean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Space Technology Centre, University of Dundee</a:t>
            </a:r>
          </a:p>
          <a:p>
            <a:pPr>
              <a:lnSpc>
                <a:spcPct val="90000"/>
              </a:lnSpc>
            </a:pPr>
            <a:r>
              <a:rPr lang="en-GB" sz="2400" i="1" dirty="0" err="1" smtClean="0"/>
              <a:t>Wahida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Gasti</a:t>
            </a:r>
            <a:endParaRPr lang="en-GB" sz="2400" i="1" dirty="0" smtClean="0"/>
          </a:p>
          <a:p>
            <a:pPr>
              <a:lnSpc>
                <a:spcPct val="90000"/>
              </a:lnSpc>
            </a:pPr>
            <a:r>
              <a:rPr lang="en-GB" sz="2400" i="1" dirty="0" smtClean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ESTEC</a:t>
            </a:r>
          </a:p>
          <a:p>
            <a:pPr>
              <a:lnSpc>
                <a:spcPct val="90000"/>
              </a:lnSpc>
            </a:pPr>
            <a:endParaRPr lang="en-GB" sz="2400" i="1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F62A2-D9DE-467D-AAB6-6BE2F3858BE7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RMAP Write Reply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4626" y="1931502"/>
            <a:ext cx="2150489" cy="4391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Initiator Logical </a:t>
            </a:r>
            <a:r>
              <a:rPr lang="en-GB" dirty="0" err="1" smtClean="0"/>
              <a:t>Addr</a:t>
            </a:r>
            <a:endParaRPr lang="en-GB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27091" y="1931502"/>
            <a:ext cx="2150489" cy="4391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Protocol Identifier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9557" y="1931502"/>
            <a:ext cx="2150489" cy="4391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Instruction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30045" y="1931502"/>
            <a:ext cx="2150489" cy="4391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Status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74626" y="2370617"/>
            <a:ext cx="2150489" cy="4391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Target Logical </a:t>
            </a:r>
            <a:r>
              <a:rPr lang="en-GB" dirty="0" err="1" smtClean="0"/>
              <a:t>Addr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27091" y="2370617"/>
            <a:ext cx="4302955" cy="439114"/>
            <a:chOff x="2427091" y="2370617"/>
            <a:chExt cx="4302955" cy="439114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27091" y="2370617"/>
              <a:ext cx="2150489" cy="4391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Transaction </a:t>
              </a:r>
              <a:r>
                <a:rPr lang="en-GB" dirty="0" smtClean="0"/>
                <a:t>ID (MS</a:t>
              </a:r>
              <a:r>
                <a:rPr lang="en-GB" dirty="0"/>
                <a:t>)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579557" y="2370617"/>
              <a:ext cx="2150489" cy="4391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Transaction </a:t>
              </a:r>
              <a:r>
                <a:rPr lang="en-GB" dirty="0" smtClean="0"/>
                <a:t>ID (LS</a:t>
              </a:r>
              <a:r>
                <a:rPr lang="en-GB" dirty="0"/>
                <a:t>)</a:t>
              </a: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274626" y="2807320"/>
            <a:ext cx="986299" cy="43911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solidFill>
                  <a:srgbClr val="072C6D"/>
                </a:solidFill>
              </a:rPr>
              <a:t>EOP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27091" y="1055687"/>
            <a:ext cx="6453443" cy="875815"/>
            <a:chOff x="2427091" y="1055687"/>
            <a:chExt cx="6453443" cy="875815"/>
          </a:xfrm>
        </p:grpSpPr>
        <p:grpSp>
          <p:nvGrpSpPr>
            <p:cNvPr id="20" name="Group 19"/>
            <p:cNvGrpSpPr/>
            <p:nvPr/>
          </p:nvGrpSpPr>
          <p:grpSpPr>
            <a:xfrm>
              <a:off x="2427091" y="1492388"/>
              <a:ext cx="6453443" cy="439114"/>
              <a:chOff x="2427091" y="1492388"/>
              <a:chExt cx="6453443" cy="439114"/>
            </a:xfrm>
          </p:grpSpPr>
          <p:sp>
            <p:nvSpPr>
              <p:cNvPr id="5" name="Rectangle 5" descr="Wide downward diagonal"/>
              <p:cNvSpPr>
                <a:spLocks noChangeArrowheads="1"/>
              </p:cNvSpPr>
              <p:nvPr/>
            </p:nvSpPr>
            <p:spPr bwMode="auto">
              <a:xfrm>
                <a:off x="2427091" y="1492388"/>
                <a:ext cx="2150489" cy="4391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dirty="0"/>
                  <a:t>Reply SpW Address</a:t>
                </a:r>
              </a:p>
            </p:txBody>
          </p:sp>
          <p:sp>
            <p:nvSpPr>
              <p:cNvPr id="14" name="Rectangle 30" descr="Wide downward diagonal"/>
              <p:cNvSpPr>
                <a:spLocks noChangeArrowheads="1"/>
              </p:cNvSpPr>
              <p:nvPr/>
            </p:nvSpPr>
            <p:spPr bwMode="auto">
              <a:xfrm>
                <a:off x="4579557" y="1492388"/>
                <a:ext cx="2150489" cy="4391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/>
                  <a:t>....</a:t>
                </a:r>
              </a:p>
            </p:txBody>
          </p:sp>
          <p:sp>
            <p:nvSpPr>
              <p:cNvPr id="15" name="Rectangle 31" descr="Wide downward diagonal"/>
              <p:cNvSpPr>
                <a:spLocks noChangeArrowheads="1"/>
              </p:cNvSpPr>
              <p:nvPr/>
            </p:nvSpPr>
            <p:spPr bwMode="auto">
              <a:xfrm>
                <a:off x="6730045" y="1492388"/>
                <a:ext cx="2150489" cy="4391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dirty="0"/>
                  <a:t>Reply SpW Address</a:t>
                </a:r>
              </a:p>
            </p:txBody>
          </p:sp>
        </p:grp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2427091" y="1055687"/>
              <a:ext cx="1699835" cy="37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i="1"/>
                <a:t>First byte transmitted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0045" y="2370617"/>
            <a:ext cx="2150489" cy="810672"/>
            <a:chOff x="6730045" y="2370617"/>
            <a:chExt cx="2150489" cy="810672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730045" y="2370617"/>
              <a:ext cx="2150489" cy="4391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Header CRC</a:t>
              </a: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6730046" y="2809731"/>
              <a:ext cx="1687976" cy="37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i="1" dirty="0"/>
                <a:t>Last byte transmitted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7130-E61A-475D-AC79-59CB3F36E3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363" name="TextBox 47"/>
          <p:cNvSpPr txBox="1">
            <a:spLocks noChangeArrowheads="1"/>
          </p:cNvSpPr>
          <p:nvPr/>
        </p:nvSpPr>
        <p:spPr bwMode="auto">
          <a:xfrm>
            <a:off x="2206625" y="0"/>
            <a:ext cx="85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SpaceWire</a:t>
            </a:r>
          </a:p>
          <a:p>
            <a:pPr algn="ctr"/>
            <a:r>
              <a:rPr lang="en-GB" sz="1200"/>
              <a:t>Interface</a:t>
            </a:r>
          </a:p>
        </p:txBody>
      </p:sp>
      <p:sp>
        <p:nvSpPr>
          <p:cNvPr id="15364" name="TextBox 48"/>
          <p:cNvSpPr txBox="1">
            <a:spLocks noChangeArrowheads="1"/>
          </p:cNvSpPr>
          <p:nvPr/>
        </p:nvSpPr>
        <p:spPr bwMode="auto">
          <a:xfrm>
            <a:off x="4433888" y="0"/>
            <a:ext cx="679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RMAP</a:t>
            </a:r>
          </a:p>
          <a:p>
            <a:pPr algn="ctr"/>
            <a:r>
              <a:rPr lang="en-GB" sz="1200"/>
              <a:t>Handler</a:t>
            </a:r>
          </a:p>
        </p:txBody>
      </p:sp>
      <p:sp>
        <p:nvSpPr>
          <p:cNvPr id="15365" name="TextBox 49"/>
          <p:cNvSpPr txBox="1">
            <a:spLocks noChangeArrowheads="1"/>
          </p:cNvSpPr>
          <p:nvPr/>
        </p:nvSpPr>
        <p:spPr bwMode="auto">
          <a:xfrm>
            <a:off x="6478588" y="0"/>
            <a:ext cx="811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DMA</a:t>
            </a:r>
          </a:p>
          <a:p>
            <a:pPr algn="ctr"/>
            <a:r>
              <a:rPr lang="en-GB" sz="1200"/>
              <a:t>Controller</a:t>
            </a:r>
          </a:p>
        </p:txBody>
      </p:sp>
      <p:sp>
        <p:nvSpPr>
          <p:cNvPr id="15366" name="TextBox 50"/>
          <p:cNvSpPr txBox="1">
            <a:spLocks noChangeArrowheads="1"/>
          </p:cNvSpPr>
          <p:nvPr/>
        </p:nvSpPr>
        <p:spPr bwMode="auto">
          <a:xfrm>
            <a:off x="8012113" y="0"/>
            <a:ext cx="110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/>
              <a:t>User Memory</a:t>
            </a:r>
            <a:r>
              <a:rPr lang="en-GB" sz="1200" dirty="0"/>
              <a:t>/</a:t>
            </a:r>
          </a:p>
          <a:p>
            <a:pPr algn="ctr"/>
            <a:r>
              <a:rPr lang="en-GB" sz="1200" dirty="0" err="1"/>
              <a:t>RegisterBus</a:t>
            </a:r>
            <a:endParaRPr lang="en-GB" sz="1200" dirty="0"/>
          </a:p>
        </p:txBody>
      </p:sp>
      <p:sp>
        <p:nvSpPr>
          <p:cNvPr id="15367" name="TextBox 51"/>
          <p:cNvSpPr txBox="1">
            <a:spLocks noChangeArrowheads="1"/>
          </p:cNvSpPr>
          <p:nvPr/>
        </p:nvSpPr>
        <p:spPr bwMode="auto">
          <a:xfrm>
            <a:off x="774700" y="0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/>
              <a:t>SpaceWire</a:t>
            </a:r>
          </a:p>
          <a:p>
            <a:pPr algn="ctr"/>
            <a:r>
              <a:rPr lang="en-GB" sz="1200" dirty="0" smtClean="0"/>
              <a:t>Network</a:t>
            </a:r>
            <a:endParaRPr lang="en-GB" sz="1200" dirty="0"/>
          </a:p>
        </p:txBody>
      </p:sp>
      <p:sp>
        <p:nvSpPr>
          <p:cNvPr id="53" name="Rectangle 52"/>
          <p:cNvSpPr/>
          <p:nvPr/>
        </p:nvSpPr>
        <p:spPr>
          <a:xfrm>
            <a:off x="2571750" y="544513"/>
            <a:ext cx="46038" cy="631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25988" y="544513"/>
            <a:ext cx="46037" cy="631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916738" y="544513"/>
            <a:ext cx="46037" cy="631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884238" y="508000"/>
            <a:ext cx="1687512" cy="620713"/>
            <a:chOff x="884187" y="507960"/>
            <a:chExt cx="1687473" cy="620721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884187" y="982629"/>
              <a:ext cx="1687473" cy="1460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39" name="TextBox 56"/>
            <p:cNvSpPr txBox="1">
              <a:spLocks noChangeArrowheads="1"/>
            </p:cNvSpPr>
            <p:nvPr/>
          </p:nvSpPr>
          <p:spPr bwMode="auto">
            <a:xfrm>
              <a:off x="993726" y="507960"/>
              <a:ext cx="12490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SpaceWire</a:t>
              </a:r>
            </a:p>
            <a:p>
              <a:pPr algn="ctr"/>
              <a:r>
                <a:rPr lang="en-GB" sz="1200"/>
                <a:t>RMAP Command</a:t>
              </a:r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2608263" y="1019175"/>
            <a:ext cx="2117725" cy="401638"/>
            <a:chOff x="2608173" y="1019142"/>
            <a:chExt cx="2117754" cy="401643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2608173" y="1201707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37" name="TextBox 58"/>
            <p:cNvSpPr txBox="1">
              <a:spLocks noChangeArrowheads="1"/>
            </p:cNvSpPr>
            <p:nvPr/>
          </p:nvSpPr>
          <p:spPr bwMode="auto">
            <a:xfrm>
              <a:off x="3192381" y="1019142"/>
              <a:ext cx="10615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RMAP Header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4762500" y="1749425"/>
            <a:ext cx="2154238" cy="401638"/>
            <a:chOff x="4762440" y="1749402"/>
            <a:chExt cx="2154267" cy="401643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4762440" y="1931967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35" name="TextBox 60"/>
            <p:cNvSpPr txBox="1">
              <a:spLocks noChangeArrowheads="1"/>
            </p:cNvSpPr>
            <p:nvPr/>
          </p:nvSpPr>
          <p:spPr bwMode="auto">
            <a:xfrm>
              <a:off x="5419674" y="1749402"/>
              <a:ext cx="6843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Address</a:t>
              </a: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4799013" y="2114550"/>
            <a:ext cx="2117725" cy="365125"/>
            <a:chOff x="4798953" y="2114532"/>
            <a:chExt cx="2117754" cy="36513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4798953" y="2260584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33" name="TextBox 62"/>
            <p:cNvSpPr txBox="1">
              <a:spLocks noChangeArrowheads="1"/>
            </p:cNvSpPr>
            <p:nvPr/>
          </p:nvSpPr>
          <p:spPr bwMode="auto">
            <a:xfrm>
              <a:off x="5346648" y="2114532"/>
              <a:ext cx="9036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Data length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4775200" y="1347788"/>
            <a:ext cx="1441450" cy="276225"/>
            <a:chOff x="4774890" y="1347759"/>
            <a:chExt cx="1441084" cy="276999"/>
          </a:xfrm>
        </p:grpSpPr>
        <p:sp>
          <p:nvSpPr>
            <p:cNvPr id="64" name="Freeform 63"/>
            <p:cNvSpPr/>
            <p:nvPr/>
          </p:nvSpPr>
          <p:spPr>
            <a:xfrm>
              <a:off x="4774890" y="1409844"/>
              <a:ext cx="372968" cy="192626"/>
            </a:xfrm>
            <a:custGeom>
              <a:avLst/>
              <a:gdLst>
                <a:gd name="connsiteX0" fmla="*/ 0 w 372979"/>
                <a:gd name="connsiteY0" fmla="*/ 0 h 192506"/>
                <a:gd name="connsiteX1" fmla="*/ 372979 w 372979"/>
                <a:gd name="connsiteY1" fmla="*/ 0 h 192506"/>
                <a:gd name="connsiteX2" fmla="*/ 372979 w 372979"/>
                <a:gd name="connsiteY2" fmla="*/ 192506 h 192506"/>
                <a:gd name="connsiteX3" fmla="*/ 12031 w 372979"/>
                <a:gd name="connsiteY3" fmla="*/ 192506 h 19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192506">
                  <a:moveTo>
                    <a:pt x="0" y="0"/>
                  </a:moveTo>
                  <a:lnTo>
                    <a:pt x="372979" y="0"/>
                  </a:lnTo>
                  <a:lnTo>
                    <a:pt x="372979" y="192506"/>
                  </a:lnTo>
                  <a:lnTo>
                    <a:pt x="12031" y="192506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31" name="TextBox 64"/>
            <p:cNvSpPr txBox="1">
              <a:spLocks noChangeArrowheads="1"/>
            </p:cNvSpPr>
            <p:nvPr/>
          </p:nvSpPr>
          <p:spPr bwMode="auto">
            <a:xfrm>
              <a:off x="5164083" y="1347759"/>
              <a:ext cx="10518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Check Header</a:t>
              </a:r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2608263" y="2333625"/>
            <a:ext cx="2117725" cy="401638"/>
            <a:chOff x="2608173" y="2333610"/>
            <a:chExt cx="2117754" cy="401643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2608173" y="2516175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9" name="TextBox 66"/>
            <p:cNvSpPr txBox="1">
              <a:spLocks noChangeArrowheads="1"/>
            </p:cNvSpPr>
            <p:nvPr/>
          </p:nvSpPr>
          <p:spPr bwMode="auto">
            <a:xfrm>
              <a:off x="3192381" y="2333610"/>
              <a:ext cx="8947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RMAP Data</a:t>
              </a:r>
            </a:p>
          </p:txBody>
        </p:sp>
      </p:grp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4738688" y="2990850"/>
            <a:ext cx="1274762" cy="276225"/>
            <a:chOff x="4738377" y="2990844"/>
            <a:chExt cx="1274308" cy="276999"/>
          </a:xfrm>
        </p:grpSpPr>
        <p:sp>
          <p:nvSpPr>
            <p:cNvPr id="68" name="Freeform 67"/>
            <p:cNvSpPr/>
            <p:nvPr/>
          </p:nvSpPr>
          <p:spPr>
            <a:xfrm>
              <a:off x="4738377" y="3052930"/>
              <a:ext cx="372929" cy="192625"/>
            </a:xfrm>
            <a:custGeom>
              <a:avLst/>
              <a:gdLst>
                <a:gd name="connsiteX0" fmla="*/ 0 w 372979"/>
                <a:gd name="connsiteY0" fmla="*/ 0 h 192506"/>
                <a:gd name="connsiteX1" fmla="*/ 372979 w 372979"/>
                <a:gd name="connsiteY1" fmla="*/ 0 h 192506"/>
                <a:gd name="connsiteX2" fmla="*/ 372979 w 372979"/>
                <a:gd name="connsiteY2" fmla="*/ 192506 h 192506"/>
                <a:gd name="connsiteX3" fmla="*/ 12031 w 372979"/>
                <a:gd name="connsiteY3" fmla="*/ 192506 h 19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192506">
                  <a:moveTo>
                    <a:pt x="0" y="0"/>
                  </a:moveTo>
                  <a:lnTo>
                    <a:pt x="372979" y="0"/>
                  </a:lnTo>
                  <a:lnTo>
                    <a:pt x="372979" y="192506"/>
                  </a:lnTo>
                  <a:lnTo>
                    <a:pt x="12031" y="192506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27" name="TextBox 68"/>
            <p:cNvSpPr txBox="1">
              <a:spLocks noChangeArrowheads="1"/>
            </p:cNvSpPr>
            <p:nvPr/>
          </p:nvSpPr>
          <p:spPr bwMode="auto">
            <a:xfrm>
              <a:off x="5127570" y="2990844"/>
              <a:ext cx="8851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Check Data</a:t>
              </a:r>
            </a:p>
          </p:txBody>
        </p:sp>
      </p:grpSp>
      <p:grpSp>
        <p:nvGrpSpPr>
          <p:cNvPr id="10" name="Group 110"/>
          <p:cNvGrpSpPr>
            <a:grpSpLocks/>
          </p:cNvGrpSpPr>
          <p:nvPr/>
        </p:nvGrpSpPr>
        <p:grpSpPr bwMode="auto">
          <a:xfrm>
            <a:off x="4799013" y="3282950"/>
            <a:ext cx="2117725" cy="365125"/>
            <a:chOff x="4798953" y="3282948"/>
            <a:chExt cx="2117754" cy="3651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4798953" y="3429000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5" name="TextBox 70"/>
            <p:cNvSpPr txBox="1">
              <a:spLocks noChangeArrowheads="1"/>
            </p:cNvSpPr>
            <p:nvPr/>
          </p:nvSpPr>
          <p:spPr bwMode="auto">
            <a:xfrm>
              <a:off x="5346648" y="3282948"/>
              <a:ext cx="4825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Start</a:t>
              </a:r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6989763" y="4852988"/>
            <a:ext cx="2117725" cy="365125"/>
            <a:chOff x="6989733" y="4853007"/>
            <a:chExt cx="2117754" cy="365130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989733" y="4999059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3" name="TextBox 72"/>
            <p:cNvSpPr txBox="1">
              <a:spLocks noChangeArrowheads="1"/>
            </p:cNvSpPr>
            <p:nvPr/>
          </p:nvSpPr>
          <p:spPr bwMode="auto">
            <a:xfrm>
              <a:off x="7829532" y="4853007"/>
              <a:ext cx="4747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Data</a:t>
              </a:r>
            </a:p>
          </p:txBody>
        </p: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6989763" y="4524375"/>
            <a:ext cx="2154237" cy="365125"/>
            <a:chOff x="6989733" y="4524390"/>
            <a:chExt cx="2154267" cy="36513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6989733" y="4670442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1" name="TextBox 74"/>
            <p:cNvSpPr txBox="1">
              <a:spLocks noChangeArrowheads="1"/>
            </p:cNvSpPr>
            <p:nvPr/>
          </p:nvSpPr>
          <p:spPr bwMode="auto">
            <a:xfrm>
              <a:off x="7756506" y="4524390"/>
              <a:ext cx="6843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Address</a:t>
              </a:r>
            </a:p>
          </p:txBody>
        </p:sp>
      </p:grp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6953250" y="3611563"/>
            <a:ext cx="2154238" cy="365125"/>
            <a:chOff x="6953220" y="3611565"/>
            <a:chExt cx="2154267" cy="3651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953220" y="3757617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9" name="TextBox 76"/>
            <p:cNvSpPr txBox="1">
              <a:spLocks noChangeArrowheads="1"/>
            </p:cNvSpPr>
            <p:nvPr/>
          </p:nvSpPr>
          <p:spPr bwMode="auto">
            <a:xfrm>
              <a:off x="7464402" y="3611565"/>
              <a:ext cx="9496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Bus Request</a:t>
              </a:r>
            </a:p>
          </p:txBody>
        </p:sp>
      </p:grpSp>
      <p:grpSp>
        <p:nvGrpSpPr>
          <p:cNvPr id="14" name="Group 118"/>
          <p:cNvGrpSpPr>
            <a:grpSpLocks/>
          </p:cNvGrpSpPr>
          <p:nvPr/>
        </p:nvGrpSpPr>
        <p:grpSpPr bwMode="auto">
          <a:xfrm>
            <a:off x="6953250" y="4049713"/>
            <a:ext cx="2154238" cy="401637"/>
            <a:chOff x="6953220" y="4049721"/>
            <a:chExt cx="2154267" cy="401643"/>
          </a:xfrm>
        </p:grpSpPr>
        <p:cxnSp>
          <p:nvCxnSpPr>
            <p:cNvPr id="78" name="Straight Arrow Connector 77"/>
            <p:cNvCxnSpPr/>
            <p:nvPr/>
          </p:nvCxnSpPr>
          <p:spPr>
            <a:xfrm flipH="1">
              <a:off x="6953220" y="4232286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7" name="TextBox 78"/>
            <p:cNvSpPr txBox="1">
              <a:spLocks noChangeArrowheads="1"/>
            </p:cNvSpPr>
            <p:nvPr/>
          </p:nvSpPr>
          <p:spPr bwMode="auto">
            <a:xfrm>
              <a:off x="7537428" y="4049721"/>
              <a:ext cx="7956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Bus Grant</a:t>
              </a:r>
            </a:p>
          </p:txBody>
        </p:sp>
      </p:grp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6989763" y="5181600"/>
            <a:ext cx="2117725" cy="365125"/>
            <a:chOff x="6989733" y="5181624"/>
            <a:chExt cx="2117754" cy="365130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6989733" y="5327676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5" name="TextBox 80"/>
            <p:cNvSpPr txBox="1">
              <a:spLocks noChangeArrowheads="1"/>
            </p:cNvSpPr>
            <p:nvPr/>
          </p:nvSpPr>
          <p:spPr bwMode="auto">
            <a:xfrm>
              <a:off x="7829532" y="5181624"/>
              <a:ext cx="4747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Data</a:t>
              </a:r>
            </a:p>
          </p:txBody>
        </p:sp>
      </p:grpSp>
      <p:grpSp>
        <p:nvGrpSpPr>
          <p:cNvPr id="16" name="Group 122"/>
          <p:cNvGrpSpPr>
            <a:grpSpLocks/>
          </p:cNvGrpSpPr>
          <p:nvPr/>
        </p:nvGrpSpPr>
        <p:grpSpPr bwMode="auto">
          <a:xfrm>
            <a:off x="6953250" y="5546725"/>
            <a:ext cx="2154238" cy="365125"/>
            <a:chOff x="6953220" y="5546754"/>
            <a:chExt cx="2154267" cy="36513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6953220" y="5692806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3" name="TextBox 82"/>
            <p:cNvSpPr txBox="1">
              <a:spLocks noChangeArrowheads="1"/>
            </p:cNvSpPr>
            <p:nvPr/>
          </p:nvSpPr>
          <p:spPr bwMode="auto">
            <a:xfrm>
              <a:off x="7464402" y="5546754"/>
              <a:ext cx="108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Relinquish Bus</a:t>
              </a:r>
            </a:p>
          </p:txBody>
        </p:sp>
      </p:grpSp>
      <p:grpSp>
        <p:nvGrpSpPr>
          <p:cNvPr id="17" name="Group 114"/>
          <p:cNvGrpSpPr>
            <a:grpSpLocks/>
          </p:cNvGrpSpPr>
          <p:nvPr/>
        </p:nvGrpSpPr>
        <p:grpSpPr bwMode="auto">
          <a:xfrm>
            <a:off x="4762500" y="5619750"/>
            <a:ext cx="2154238" cy="401638"/>
            <a:chOff x="4762440" y="5619780"/>
            <a:chExt cx="2154267" cy="401643"/>
          </a:xfrm>
        </p:grpSpPr>
        <p:cxnSp>
          <p:nvCxnSpPr>
            <p:cNvPr id="84" name="Straight Arrow Connector 83"/>
            <p:cNvCxnSpPr/>
            <p:nvPr/>
          </p:nvCxnSpPr>
          <p:spPr>
            <a:xfrm flipH="1">
              <a:off x="4762440" y="5802345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1" name="TextBox 84"/>
            <p:cNvSpPr txBox="1">
              <a:spLocks noChangeArrowheads="1"/>
            </p:cNvSpPr>
            <p:nvPr/>
          </p:nvSpPr>
          <p:spPr bwMode="auto">
            <a:xfrm>
              <a:off x="5346648" y="5619780"/>
              <a:ext cx="518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Done</a:t>
              </a:r>
            </a:p>
          </p:txBody>
        </p:sp>
      </p:grp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2608263" y="5948363"/>
            <a:ext cx="2154237" cy="401637"/>
            <a:chOff x="2608173" y="5948397"/>
            <a:chExt cx="2154267" cy="401643"/>
          </a:xfrm>
        </p:grpSpPr>
        <p:cxnSp>
          <p:nvCxnSpPr>
            <p:cNvPr id="86" name="Straight Arrow Connector 85"/>
            <p:cNvCxnSpPr/>
            <p:nvPr/>
          </p:nvCxnSpPr>
          <p:spPr>
            <a:xfrm flipH="1">
              <a:off x="2608173" y="6130962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9" name="TextBox 86"/>
            <p:cNvSpPr txBox="1">
              <a:spLocks noChangeArrowheads="1"/>
            </p:cNvSpPr>
            <p:nvPr/>
          </p:nvSpPr>
          <p:spPr bwMode="auto">
            <a:xfrm>
              <a:off x="3192381" y="5948397"/>
              <a:ext cx="9466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RMAP Reply</a:t>
              </a:r>
            </a:p>
          </p:txBody>
        </p: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847725" y="6130925"/>
            <a:ext cx="1724025" cy="547688"/>
            <a:chOff x="847675" y="6130962"/>
            <a:chExt cx="1723987" cy="547695"/>
          </a:xfrm>
        </p:grpSpPr>
        <p:cxnSp>
          <p:nvCxnSpPr>
            <p:cNvPr id="88" name="Straight Arrow Connector 87"/>
            <p:cNvCxnSpPr/>
            <p:nvPr/>
          </p:nvCxnSpPr>
          <p:spPr>
            <a:xfrm rot="10800000" flipV="1">
              <a:off x="847675" y="6459579"/>
              <a:ext cx="172398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7" name="TextBox 88"/>
            <p:cNvSpPr txBox="1">
              <a:spLocks noChangeArrowheads="1"/>
            </p:cNvSpPr>
            <p:nvPr/>
          </p:nvSpPr>
          <p:spPr bwMode="auto">
            <a:xfrm>
              <a:off x="1001601" y="6130962"/>
              <a:ext cx="9466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SpaceWire</a:t>
              </a:r>
            </a:p>
            <a:p>
              <a:pPr algn="ctr"/>
              <a:r>
                <a:rPr lang="en-GB" sz="1200"/>
                <a:t>RMAP Reply</a:t>
              </a:r>
            </a:p>
          </p:txBody>
        </p:sp>
      </p:grpSp>
      <p:grpSp>
        <p:nvGrpSpPr>
          <p:cNvPr id="20" name="Group 112"/>
          <p:cNvGrpSpPr>
            <a:grpSpLocks/>
          </p:cNvGrpSpPr>
          <p:nvPr/>
        </p:nvGrpSpPr>
        <p:grpSpPr bwMode="auto">
          <a:xfrm>
            <a:off x="4799013" y="4633913"/>
            <a:ext cx="2117725" cy="365125"/>
            <a:chOff x="4798953" y="4633929"/>
            <a:chExt cx="2117754" cy="365130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4798953" y="4779981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5" name="TextBox 90"/>
            <p:cNvSpPr txBox="1">
              <a:spLocks noChangeArrowheads="1"/>
            </p:cNvSpPr>
            <p:nvPr/>
          </p:nvSpPr>
          <p:spPr bwMode="auto">
            <a:xfrm>
              <a:off x="5346648" y="4633929"/>
              <a:ext cx="5100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Data </a:t>
              </a:r>
            </a:p>
          </p:txBody>
        </p:sp>
      </p:grpSp>
      <p:grpSp>
        <p:nvGrpSpPr>
          <p:cNvPr id="21" name="Group 113"/>
          <p:cNvGrpSpPr>
            <a:grpSpLocks/>
          </p:cNvGrpSpPr>
          <p:nvPr/>
        </p:nvGrpSpPr>
        <p:grpSpPr bwMode="auto">
          <a:xfrm>
            <a:off x="4799013" y="4962525"/>
            <a:ext cx="2117725" cy="365125"/>
            <a:chOff x="4798953" y="4962546"/>
            <a:chExt cx="2117754" cy="365130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4798953" y="5108598"/>
              <a:ext cx="2117754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3" name="TextBox 92"/>
            <p:cNvSpPr txBox="1">
              <a:spLocks noChangeArrowheads="1"/>
            </p:cNvSpPr>
            <p:nvPr/>
          </p:nvSpPr>
          <p:spPr bwMode="auto">
            <a:xfrm>
              <a:off x="5346648" y="4962546"/>
              <a:ext cx="5100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Data </a:t>
              </a:r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4762500" y="4268788"/>
            <a:ext cx="2154238" cy="401637"/>
            <a:chOff x="4762440" y="4268799"/>
            <a:chExt cx="2154267" cy="401643"/>
          </a:xfrm>
        </p:grpSpPr>
        <p:cxnSp>
          <p:nvCxnSpPr>
            <p:cNvPr id="94" name="Straight Arrow Connector 93"/>
            <p:cNvCxnSpPr/>
            <p:nvPr/>
          </p:nvCxnSpPr>
          <p:spPr>
            <a:xfrm flipH="1">
              <a:off x="4762440" y="4451364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1" name="TextBox 94"/>
            <p:cNvSpPr txBox="1">
              <a:spLocks noChangeArrowheads="1"/>
            </p:cNvSpPr>
            <p:nvPr/>
          </p:nvSpPr>
          <p:spPr bwMode="auto">
            <a:xfrm>
              <a:off x="5346648" y="4268799"/>
              <a:ext cx="743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Start Ack</a:t>
              </a:r>
            </a:p>
          </p:txBody>
        </p:sp>
      </p:grpSp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6953250" y="2479675"/>
            <a:ext cx="2154238" cy="365125"/>
            <a:chOff x="6953220" y="2479662"/>
            <a:chExt cx="2154267" cy="365130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6953220" y="2625714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99" name="TextBox 96"/>
            <p:cNvSpPr txBox="1">
              <a:spLocks noChangeArrowheads="1"/>
            </p:cNvSpPr>
            <p:nvPr/>
          </p:nvSpPr>
          <p:spPr bwMode="auto">
            <a:xfrm>
              <a:off x="7464402" y="2479662"/>
              <a:ext cx="15782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Authorisation Request</a:t>
              </a:r>
            </a:p>
          </p:txBody>
        </p:sp>
      </p:grpSp>
      <p:grpSp>
        <p:nvGrpSpPr>
          <p:cNvPr id="24" name="Group 116"/>
          <p:cNvGrpSpPr>
            <a:grpSpLocks/>
          </p:cNvGrpSpPr>
          <p:nvPr/>
        </p:nvGrpSpPr>
        <p:grpSpPr bwMode="auto">
          <a:xfrm>
            <a:off x="6953250" y="2917825"/>
            <a:ext cx="2154238" cy="401638"/>
            <a:chOff x="6953220" y="2917818"/>
            <a:chExt cx="2154267" cy="401643"/>
          </a:xfrm>
        </p:grpSpPr>
        <p:cxnSp>
          <p:nvCxnSpPr>
            <p:cNvPr id="98" name="Straight Arrow Connector 97"/>
            <p:cNvCxnSpPr/>
            <p:nvPr/>
          </p:nvCxnSpPr>
          <p:spPr>
            <a:xfrm flipH="1">
              <a:off x="6953220" y="3100383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97" name="TextBox 98"/>
            <p:cNvSpPr txBox="1">
              <a:spLocks noChangeArrowheads="1"/>
            </p:cNvSpPr>
            <p:nvPr/>
          </p:nvSpPr>
          <p:spPr bwMode="auto">
            <a:xfrm>
              <a:off x="7537428" y="2917818"/>
              <a:ext cx="14242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Authorisation Grant</a:t>
              </a:r>
            </a:p>
          </p:txBody>
        </p:sp>
      </p:grpSp>
      <p:grpSp>
        <p:nvGrpSpPr>
          <p:cNvPr id="25" name="Group 122"/>
          <p:cNvGrpSpPr>
            <a:grpSpLocks/>
          </p:cNvGrpSpPr>
          <p:nvPr/>
        </p:nvGrpSpPr>
        <p:grpSpPr bwMode="auto">
          <a:xfrm>
            <a:off x="6989763" y="5948363"/>
            <a:ext cx="2154237" cy="365125"/>
            <a:chOff x="6953220" y="5546754"/>
            <a:chExt cx="2154267" cy="36513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953220" y="5692806"/>
              <a:ext cx="2154267" cy="21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95" name="TextBox 82"/>
            <p:cNvSpPr txBox="1">
              <a:spLocks noChangeArrowheads="1"/>
            </p:cNvSpPr>
            <p:nvPr/>
          </p:nvSpPr>
          <p:spPr bwMode="auto">
            <a:xfrm>
              <a:off x="7464402" y="5546754"/>
              <a:ext cx="721682" cy="27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/>
                <a:t>Indicate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0"/>
            <a:ext cx="7704137" cy="763551"/>
          </a:xfrm>
        </p:spPr>
        <p:txBody>
          <a:bodyPr/>
          <a:lstStyle/>
          <a:p>
            <a:pPr lvl="0" rtl="0" eaLnBrk="0" fontAlgn="base" hangingPunct="0"/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Target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1" name="Text Box 98"/>
          <p:cNvSpPr txBox="1">
            <a:spLocks noChangeArrowheads="1"/>
          </p:cNvSpPr>
          <p:nvPr/>
        </p:nvSpPr>
        <p:spPr bwMode="auto">
          <a:xfrm>
            <a:off x="8153156" y="288882"/>
            <a:ext cx="990844" cy="548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User</a:t>
            </a:r>
          </a:p>
          <a:p>
            <a:pPr algn="ctr"/>
            <a:r>
              <a:rPr lang="en-GB" sz="1600" b="1" dirty="0"/>
              <a:t>Interface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0" y="2438028"/>
            <a:ext cx="1299299" cy="2606097"/>
            <a:chOff x="0" y="2438028"/>
            <a:chExt cx="1299299" cy="260609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9411" y="2438028"/>
              <a:ext cx="919888" cy="26060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smtClean="0"/>
                <a:t>SpW</a:t>
              </a:r>
              <a:endParaRPr lang="en-GB" sz="1600" dirty="0"/>
            </a:p>
            <a:p>
              <a:pPr algn="ctr"/>
              <a:r>
                <a:rPr lang="en-GB" sz="1600" dirty="0" smtClean="0"/>
                <a:t>I/F</a:t>
              </a:r>
              <a:endParaRPr lang="en-GB" sz="1600" dirty="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0" y="3147586"/>
              <a:ext cx="3782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0" y="3664258"/>
              <a:ext cx="3782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2" name="Line 94"/>
            <p:cNvSpPr>
              <a:spLocks noChangeShapeType="1"/>
            </p:cNvSpPr>
            <p:nvPr/>
          </p:nvSpPr>
          <p:spPr bwMode="auto">
            <a:xfrm>
              <a:off x="0" y="3319389"/>
              <a:ext cx="3782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3" name="Line 95"/>
            <p:cNvSpPr>
              <a:spLocks noChangeShapeType="1"/>
            </p:cNvSpPr>
            <p:nvPr/>
          </p:nvSpPr>
          <p:spPr bwMode="auto">
            <a:xfrm flipH="1">
              <a:off x="0" y="3836060"/>
              <a:ext cx="3782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250380" y="4524390"/>
            <a:ext cx="2484058" cy="730260"/>
            <a:chOff x="1250380" y="4524390"/>
            <a:chExt cx="2484058" cy="730260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V="1">
              <a:off x="1250380" y="4820529"/>
              <a:ext cx="15641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814549" y="4524390"/>
              <a:ext cx="919889" cy="7302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smtClean="0"/>
                <a:t>Time-</a:t>
              </a:r>
            </a:p>
            <a:p>
              <a:pPr algn="ctr"/>
              <a:r>
                <a:rPr lang="en-GB" sz="1600" dirty="0" smtClean="0"/>
                <a:t>Code</a:t>
              </a:r>
              <a:endParaRPr lang="en-GB" sz="1600" dirty="0"/>
            </a:p>
            <a:p>
              <a:pPr algn="ctr"/>
              <a:r>
                <a:rPr lang="en-GB" sz="1600" dirty="0"/>
                <a:t>Handler</a:t>
              </a:r>
            </a:p>
          </p:txBody>
        </p:sp>
      </p:grpSp>
      <p:grpSp>
        <p:nvGrpSpPr>
          <p:cNvPr id="35" name="Group 513"/>
          <p:cNvGrpSpPr>
            <a:grpSpLocks/>
          </p:cNvGrpSpPr>
          <p:nvPr/>
        </p:nvGrpSpPr>
        <p:grpSpPr bwMode="auto">
          <a:xfrm>
            <a:off x="6811469" y="4172478"/>
            <a:ext cx="2295545" cy="174329"/>
            <a:chOff x="9720297" y="5413387"/>
            <a:chExt cx="2373313" cy="228600"/>
          </a:xfrm>
        </p:grpSpPr>
        <p:sp>
          <p:nvSpPr>
            <p:cNvPr id="36" name="Line 48"/>
            <p:cNvSpPr>
              <a:spLocks noChangeShapeType="1"/>
            </p:cNvSpPr>
            <p:nvPr/>
          </p:nvSpPr>
          <p:spPr bwMode="auto">
            <a:xfrm>
              <a:off x="9720297" y="5413387"/>
              <a:ext cx="2373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37" name="Line 75"/>
            <p:cNvSpPr>
              <a:spLocks noChangeShapeType="1"/>
            </p:cNvSpPr>
            <p:nvPr/>
          </p:nvSpPr>
          <p:spPr bwMode="auto">
            <a:xfrm>
              <a:off x="9720297" y="5641987"/>
              <a:ext cx="2373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277821" y="2463293"/>
            <a:ext cx="1242029" cy="1979521"/>
            <a:chOff x="1277821" y="2463293"/>
            <a:chExt cx="1242029" cy="1979521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1707342" y="2463293"/>
              <a:ext cx="812508" cy="19795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/>
                <a:t>SpW</a:t>
              </a:r>
            </a:p>
            <a:p>
              <a:pPr algn="ctr"/>
              <a:r>
                <a:rPr lang="en-GB" sz="1600" dirty="0"/>
                <a:t>Packet</a:t>
              </a:r>
            </a:p>
            <a:p>
              <a:pPr algn="ctr"/>
              <a:r>
                <a:rPr lang="en-GB" sz="1600" dirty="0"/>
                <a:t>Loop-</a:t>
              </a:r>
            </a:p>
            <a:p>
              <a:pPr algn="ctr"/>
              <a:r>
                <a:rPr lang="en-GB" sz="1600" dirty="0"/>
                <a:t>Back</a:t>
              </a: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1277821" y="2930698"/>
              <a:ext cx="4330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45" name="Line 96"/>
            <p:cNvSpPr>
              <a:spLocks noChangeShapeType="1"/>
            </p:cNvSpPr>
            <p:nvPr/>
          </p:nvSpPr>
          <p:spPr bwMode="auto">
            <a:xfrm>
              <a:off x="1277821" y="3921090"/>
              <a:ext cx="4330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512692" y="2460767"/>
            <a:ext cx="1224133" cy="939862"/>
            <a:chOff x="2512692" y="2460767"/>
            <a:chExt cx="1224133" cy="939862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V="1">
              <a:off x="2512692" y="2930698"/>
              <a:ext cx="3018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2814549" y="2460767"/>
              <a:ext cx="922276" cy="93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smtClean="0"/>
                <a:t>Protocol</a:t>
              </a:r>
              <a:endParaRPr lang="en-GB" sz="1600" dirty="0"/>
            </a:p>
            <a:p>
              <a:pPr algn="ctr"/>
              <a:r>
                <a:rPr lang="en-GB" sz="1600" dirty="0"/>
                <a:t>De-</a:t>
              </a:r>
              <a:r>
                <a:rPr lang="en-GB" sz="1600" dirty="0" err="1"/>
                <a:t>Mux</a:t>
              </a:r>
              <a:endParaRPr lang="en-GB" sz="16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512692" y="3504216"/>
            <a:ext cx="1224133" cy="938599"/>
            <a:chOff x="2512692" y="3504216"/>
            <a:chExt cx="1224133" cy="938599"/>
          </a:xfrm>
        </p:grpSpPr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V="1">
              <a:off x="2512692" y="3974147"/>
              <a:ext cx="3018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2814549" y="3504216"/>
              <a:ext cx="922276" cy="9385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smtClean="0"/>
                <a:t>Protocol</a:t>
              </a:r>
              <a:endParaRPr lang="en-GB" sz="1600" dirty="0"/>
            </a:p>
            <a:p>
              <a:pPr algn="ctr"/>
              <a:r>
                <a:rPr lang="en-GB" sz="1600" dirty="0" err="1"/>
                <a:t>Mux</a:t>
              </a:r>
              <a:endParaRPr lang="en-GB" sz="1600" dirty="0"/>
            </a:p>
          </p:txBody>
        </p:sp>
      </p:grpSp>
      <p:sp>
        <p:nvSpPr>
          <p:cNvPr id="52" name="Line 13"/>
          <p:cNvSpPr>
            <a:spLocks noChangeShapeType="1"/>
          </p:cNvSpPr>
          <p:nvPr/>
        </p:nvSpPr>
        <p:spPr bwMode="auto">
          <a:xfrm flipV="1">
            <a:off x="3738017" y="4259643"/>
            <a:ext cx="2167883" cy="63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 sz="1600"/>
          </a:p>
        </p:txBody>
      </p:sp>
      <p:grpSp>
        <p:nvGrpSpPr>
          <p:cNvPr id="108" name="Group 107"/>
          <p:cNvGrpSpPr/>
          <p:nvPr/>
        </p:nvGrpSpPr>
        <p:grpSpPr>
          <a:xfrm>
            <a:off x="6825786" y="1220249"/>
            <a:ext cx="1352988" cy="1023238"/>
            <a:chOff x="6825786" y="1220249"/>
            <a:chExt cx="1352988" cy="1023238"/>
          </a:xfrm>
        </p:grpSpPr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7258886" y="1220249"/>
              <a:ext cx="919888" cy="102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/>
                <a:t>Initiator</a:t>
              </a:r>
            </a:p>
            <a:p>
              <a:pPr algn="ctr"/>
              <a:r>
                <a:rPr lang="en-GB" sz="1600" dirty="0"/>
                <a:t>DMA</a:t>
              </a:r>
            </a:p>
            <a:p>
              <a:pPr algn="ctr"/>
              <a:r>
                <a:rPr lang="en-GB" sz="1600" dirty="0" err="1" smtClean="0"/>
                <a:t>Cntrl</a:t>
              </a:r>
              <a:endParaRPr lang="en-GB" sz="1600" dirty="0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6825786" y="1861983"/>
              <a:ext cx="4330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6825786" y="1288465"/>
              <a:ext cx="433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6825786" y="1575224"/>
              <a:ext cx="4330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61" name="Group 512"/>
          <p:cNvGrpSpPr>
            <a:grpSpLocks/>
          </p:cNvGrpSpPr>
          <p:nvPr/>
        </p:nvGrpSpPr>
        <p:grpSpPr bwMode="auto">
          <a:xfrm>
            <a:off x="6828173" y="918331"/>
            <a:ext cx="2306284" cy="199595"/>
            <a:chOff x="9742506" y="1346154"/>
            <a:chExt cx="2373312" cy="228600"/>
          </a:xfrm>
        </p:grpSpPr>
        <p:sp>
          <p:nvSpPr>
            <p:cNvPr id="62" name="Line 48"/>
            <p:cNvSpPr>
              <a:spLocks noChangeShapeType="1"/>
            </p:cNvSpPr>
            <p:nvPr/>
          </p:nvSpPr>
          <p:spPr bwMode="auto">
            <a:xfrm>
              <a:off x="9742506" y="1346154"/>
              <a:ext cx="237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63" name="Line 75"/>
            <p:cNvSpPr>
              <a:spLocks noChangeShapeType="1"/>
            </p:cNvSpPr>
            <p:nvPr/>
          </p:nvSpPr>
          <p:spPr bwMode="auto">
            <a:xfrm>
              <a:off x="9742506" y="1574754"/>
              <a:ext cx="237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765457" y="831166"/>
            <a:ext cx="3060329" cy="2847379"/>
            <a:chOff x="3765457" y="831166"/>
            <a:chExt cx="3060329" cy="2847379"/>
          </a:xfrm>
        </p:grpSpPr>
        <p:cxnSp>
          <p:nvCxnSpPr>
            <p:cNvPr id="65" name="Elbow Connector 64"/>
            <p:cNvCxnSpPr/>
            <p:nvPr/>
          </p:nvCxnSpPr>
          <p:spPr>
            <a:xfrm rot="10800000" flipV="1">
              <a:off x="3765457" y="2051472"/>
              <a:ext cx="2140440" cy="1627073"/>
            </a:xfrm>
            <a:prstGeom prst="bentConnector3">
              <a:avLst>
                <a:gd name="adj1" fmla="val 13465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5905898" y="831166"/>
              <a:ext cx="919888" cy="14325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/>
                <a:t>RMAP</a:t>
              </a:r>
            </a:p>
            <a:p>
              <a:pPr algn="ctr"/>
              <a:r>
                <a:rPr lang="en-GB" sz="1600" dirty="0"/>
                <a:t>Initiator</a:t>
              </a:r>
            </a:p>
            <a:p>
              <a:pPr algn="ctr"/>
              <a:r>
                <a:rPr lang="en-GB" sz="1600" dirty="0"/>
                <a:t>Handler</a:t>
              </a:r>
            </a:p>
          </p:txBody>
        </p:sp>
      </p:grpSp>
      <p:cxnSp>
        <p:nvCxnSpPr>
          <p:cNvPr id="66" name="Elbow Connector 65"/>
          <p:cNvCxnSpPr/>
          <p:nvPr/>
        </p:nvCxnSpPr>
        <p:spPr>
          <a:xfrm rot="10800000" flipV="1">
            <a:off x="3738017" y="1092660"/>
            <a:ext cx="2167883" cy="1568965"/>
          </a:xfrm>
          <a:prstGeom prst="bentConnector3">
            <a:avLst>
              <a:gd name="adj1" fmla="val 25952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6" idx="3"/>
          </p:cNvCxnSpPr>
          <p:nvPr/>
        </p:nvCxnSpPr>
        <p:spPr>
          <a:xfrm>
            <a:off x="3736824" y="2930698"/>
            <a:ext cx="5342749" cy="3479007"/>
          </a:xfrm>
          <a:prstGeom prst="bentConnector3">
            <a:avLst>
              <a:gd name="adj1" fmla="val 30142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>
            <a:off x="3765457" y="3969094"/>
            <a:ext cx="5286672" cy="2673050"/>
          </a:xfrm>
          <a:prstGeom prst="bentConnector3">
            <a:avLst>
              <a:gd name="adj1" fmla="val 24686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8156104" y="1296045"/>
            <a:ext cx="987896" cy="2673049"/>
            <a:chOff x="8156104" y="1296045"/>
            <a:chExt cx="987896" cy="2673049"/>
          </a:xfrm>
        </p:grpSpPr>
        <p:grpSp>
          <p:nvGrpSpPr>
            <p:cNvPr id="79" name="Group 498"/>
            <p:cNvGrpSpPr>
              <a:grpSpLocks/>
            </p:cNvGrpSpPr>
            <p:nvPr/>
          </p:nvGrpSpPr>
          <p:grpSpPr bwMode="auto">
            <a:xfrm>
              <a:off x="8156104" y="1296045"/>
              <a:ext cx="987896" cy="1675078"/>
              <a:chOff x="11509434" y="1798600"/>
              <a:chExt cx="1314468" cy="2190780"/>
            </a:xfrm>
          </p:grpSpPr>
          <p:cxnSp>
            <p:nvCxnSpPr>
              <p:cNvPr id="80" name="Elbow Connector 79"/>
              <p:cNvCxnSpPr/>
              <p:nvPr/>
            </p:nvCxnSpPr>
            <p:spPr>
              <a:xfrm>
                <a:off x="11509434" y="1798600"/>
                <a:ext cx="1314468" cy="1095389"/>
              </a:xfrm>
              <a:prstGeom prst="bentConnector3">
                <a:avLst>
                  <a:gd name="adj1" fmla="val 71839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/>
              <p:nvPr/>
            </p:nvCxnSpPr>
            <p:spPr>
              <a:xfrm>
                <a:off x="11545946" y="2018338"/>
                <a:ext cx="1277956" cy="1095391"/>
              </a:xfrm>
              <a:prstGeom prst="bentConnector3">
                <a:avLst>
                  <a:gd name="adj1" fmla="val 57286"/>
                </a:avLst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>
                <a:off x="11545946" y="2236425"/>
                <a:ext cx="1277956" cy="1082173"/>
              </a:xfrm>
              <a:prstGeom prst="bentConnector3">
                <a:avLst>
                  <a:gd name="adj1" fmla="val 45901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/>
              <p:cNvCxnSpPr/>
              <p:nvPr/>
            </p:nvCxnSpPr>
            <p:spPr>
              <a:xfrm>
                <a:off x="11545946" y="2456164"/>
                <a:ext cx="1277956" cy="1059042"/>
              </a:xfrm>
              <a:prstGeom prst="bentConnector3">
                <a:avLst>
                  <a:gd name="adj1" fmla="val 33963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/>
              <p:nvPr/>
            </p:nvCxnSpPr>
            <p:spPr>
              <a:xfrm>
                <a:off x="11545946" y="2674251"/>
                <a:ext cx="1277956" cy="1095389"/>
              </a:xfrm>
              <a:prstGeom prst="bentConnector3">
                <a:avLst>
                  <a:gd name="adj1" fmla="val 22975"/>
                </a:avLst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/>
              <p:nvPr/>
            </p:nvCxnSpPr>
            <p:spPr>
              <a:xfrm>
                <a:off x="11545946" y="2821294"/>
                <a:ext cx="1277956" cy="1168086"/>
              </a:xfrm>
              <a:prstGeom prst="bentConnector3">
                <a:avLst>
                  <a:gd name="adj1" fmla="val 11756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Freeform 85"/>
            <p:cNvSpPr/>
            <p:nvPr/>
          </p:nvSpPr>
          <p:spPr>
            <a:xfrm>
              <a:off x="8168036" y="2972385"/>
              <a:ext cx="125276" cy="144012"/>
            </a:xfrm>
            <a:custGeom>
              <a:avLst/>
              <a:gdLst>
                <a:gd name="connsiteX0" fmla="*/ 166688 w 166688"/>
                <a:gd name="connsiteY0" fmla="*/ 0 h 180975"/>
                <a:gd name="connsiteX1" fmla="*/ 166688 w 166688"/>
                <a:gd name="connsiteY1" fmla="*/ 180975 h 180975"/>
                <a:gd name="connsiteX2" fmla="*/ 0 w 166688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88" h="180975">
                  <a:moveTo>
                    <a:pt x="166688" y="0"/>
                  </a:moveTo>
                  <a:lnTo>
                    <a:pt x="166688" y="180975"/>
                  </a:lnTo>
                  <a:lnTo>
                    <a:pt x="0" y="1809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156104" y="2806899"/>
              <a:ext cx="246973" cy="464878"/>
            </a:xfrm>
            <a:custGeom>
              <a:avLst/>
              <a:gdLst>
                <a:gd name="connsiteX0" fmla="*/ 166688 w 166688"/>
                <a:gd name="connsiteY0" fmla="*/ 0 h 180975"/>
                <a:gd name="connsiteX1" fmla="*/ 166688 w 166688"/>
                <a:gd name="connsiteY1" fmla="*/ 180975 h 180975"/>
                <a:gd name="connsiteX2" fmla="*/ 0 w 166688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88" h="180975">
                  <a:moveTo>
                    <a:pt x="166688" y="0"/>
                  </a:moveTo>
                  <a:lnTo>
                    <a:pt x="166688" y="180975"/>
                  </a:lnTo>
                  <a:lnTo>
                    <a:pt x="0" y="180975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156104" y="2603514"/>
              <a:ext cx="356740" cy="842592"/>
            </a:xfrm>
            <a:custGeom>
              <a:avLst/>
              <a:gdLst>
                <a:gd name="connsiteX0" fmla="*/ 166688 w 166688"/>
                <a:gd name="connsiteY0" fmla="*/ 0 h 180975"/>
                <a:gd name="connsiteX1" fmla="*/ 166688 w 166688"/>
                <a:gd name="connsiteY1" fmla="*/ 180975 h 180975"/>
                <a:gd name="connsiteX2" fmla="*/ 0 w 166688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88" h="180975">
                  <a:moveTo>
                    <a:pt x="166688" y="0"/>
                  </a:moveTo>
                  <a:lnTo>
                    <a:pt x="166688" y="180975"/>
                  </a:lnTo>
                  <a:lnTo>
                    <a:pt x="0" y="1809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156104" y="2429184"/>
              <a:ext cx="466506" cy="1191251"/>
            </a:xfrm>
            <a:custGeom>
              <a:avLst/>
              <a:gdLst>
                <a:gd name="connsiteX0" fmla="*/ 166688 w 166688"/>
                <a:gd name="connsiteY0" fmla="*/ 0 h 180975"/>
                <a:gd name="connsiteX1" fmla="*/ 166688 w 166688"/>
                <a:gd name="connsiteY1" fmla="*/ 180975 h 180975"/>
                <a:gd name="connsiteX2" fmla="*/ 0 w 166688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88" h="180975">
                  <a:moveTo>
                    <a:pt x="166688" y="0"/>
                  </a:moveTo>
                  <a:lnTo>
                    <a:pt x="166688" y="180975"/>
                  </a:lnTo>
                  <a:lnTo>
                    <a:pt x="0" y="1809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156104" y="2283911"/>
              <a:ext cx="576272" cy="1510854"/>
            </a:xfrm>
            <a:custGeom>
              <a:avLst/>
              <a:gdLst>
                <a:gd name="connsiteX0" fmla="*/ 166688 w 166688"/>
                <a:gd name="connsiteY0" fmla="*/ 0 h 180975"/>
                <a:gd name="connsiteX1" fmla="*/ 166688 w 166688"/>
                <a:gd name="connsiteY1" fmla="*/ 180975 h 180975"/>
                <a:gd name="connsiteX2" fmla="*/ 0 w 166688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88" h="180975">
                  <a:moveTo>
                    <a:pt x="166688" y="0"/>
                  </a:moveTo>
                  <a:lnTo>
                    <a:pt x="166688" y="180975"/>
                  </a:lnTo>
                  <a:lnTo>
                    <a:pt x="0" y="180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156104" y="2138636"/>
              <a:ext cx="713480" cy="1830458"/>
            </a:xfrm>
            <a:custGeom>
              <a:avLst/>
              <a:gdLst>
                <a:gd name="connsiteX0" fmla="*/ 166688 w 166688"/>
                <a:gd name="connsiteY0" fmla="*/ 0 h 180975"/>
                <a:gd name="connsiteX1" fmla="*/ 166688 w 166688"/>
                <a:gd name="connsiteY1" fmla="*/ 180975 h 180975"/>
                <a:gd name="connsiteX2" fmla="*/ 0 w 166688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88" h="180975">
                  <a:moveTo>
                    <a:pt x="166688" y="0"/>
                  </a:moveTo>
                  <a:lnTo>
                    <a:pt x="166688" y="180975"/>
                  </a:lnTo>
                  <a:lnTo>
                    <a:pt x="0" y="18097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17434" y="3010282"/>
            <a:ext cx="1352989" cy="1023238"/>
            <a:chOff x="6817434" y="3010282"/>
            <a:chExt cx="1352989" cy="1023238"/>
          </a:xfrm>
        </p:grpSpPr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6817434" y="3652017"/>
              <a:ext cx="4330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6817434" y="3078498"/>
              <a:ext cx="4330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817434" y="3365257"/>
              <a:ext cx="4330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7250534" y="3010282"/>
              <a:ext cx="919889" cy="102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/>
                <a:t>Target</a:t>
              </a:r>
            </a:p>
            <a:p>
              <a:pPr algn="ctr"/>
              <a:r>
                <a:rPr lang="en-GB" sz="1600" dirty="0"/>
                <a:t>DMA</a:t>
              </a:r>
            </a:p>
            <a:p>
              <a:pPr algn="ctr"/>
              <a:r>
                <a:rPr lang="en-GB" sz="1600" dirty="0" err="1" smtClean="0"/>
                <a:t>Cntrl</a:t>
              </a:r>
              <a:endParaRPr lang="en-GB" sz="1600" dirty="0"/>
            </a:p>
          </p:txBody>
        </p:sp>
      </p:grpSp>
      <p:sp>
        <p:nvSpPr>
          <p:cNvPr id="18" name="Freeform 85"/>
          <p:cNvSpPr>
            <a:spLocks/>
          </p:cNvSpPr>
          <p:nvPr/>
        </p:nvSpPr>
        <p:spPr bwMode="auto">
          <a:xfrm>
            <a:off x="499914" y="5045374"/>
            <a:ext cx="8579659" cy="899453"/>
          </a:xfrm>
          <a:custGeom>
            <a:avLst/>
            <a:gdLst>
              <a:gd name="T0" fmla="*/ 2147483647 w 726"/>
              <a:gd name="T1" fmla="*/ 2147483647 h 227"/>
              <a:gd name="T2" fmla="*/ 0 w 726"/>
              <a:gd name="T3" fmla="*/ 2147483647 h 227"/>
              <a:gd name="T4" fmla="*/ 0 w 726"/>
              <a:gd name="T5" fmla="*/ 0 h 227"/>
              <a:gd name="T6" fmla="*/ 0 60000 65536"/>
              <a:gd name="T7" fmla="*/ 0 60000 65536"/>
              <a:gd name="T8" fmla="*/ 0 60000 65536"/>
              <a:gd name="T9" fmla="*/ 0 w 726"/>
              <a:gd name="T10" fmla="*/ 0 h 227"/>
              <a:gd name="T11" fmla="*/ 726 w 72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27">
                <a:moveTo>
                  <a:pt x="726" y="227"/>
                </a:moveTo>
                <a:lnTo>
                  <a:pt x="0" y="22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118" name="Group 117"/>
          <p:cNvGrpSpPr/>
          <p:nvPr/>
        </p:nvGrpSpPr>
        <p:grpSpPr>
          <a:xfrm>
            <a:off x="1230098" y="2288964"/>
            <a:ext cx="7849475" cy="3225092"/>
            <a:chOff x="1230098" y="2288964"/>
            <a:chExt cx="7849475" cy="3225092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420129" y="2288964"/>
              <a:ext cx="0" cy="3196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>
              <a:off x="1230098" y="5044125"/>
              <a:ext cx="7849475" cy="450976"/>
            </a:xfrm>
            <a:custGeom>
              <a:avLst/>
              <a:gdLst>
                <a:gd name="T0" fmla="*/ 2147483647 w 726"/>
                <a:gd name="T1" fmla="*/ 2147483647 h 227"/>
                <a:gd name="T2" fmla="*/ 0 w 726"/>
                <a:gd name="T3" fmla="*/ 2147483647 h 227"/>
                <a:gd name="T4" fmla="*/ 0 w 726"/>
                <a:gd name="T5" fmla="*/ 0 h 227"/>
                <a:gd name="T6" fmla="*/ 0 60000 65536"/>
                <a:gd name="T7" fmla="*/ 0 60000 65536"/>
                <a:gd name="T8" fmla="*/ 0 60000 65536"/>
                <a:gd name="T9" fmla="*/ 0 w 726"/>
                <a:gd name="T10" fmla="*/ 0 h 227"/>
                <a:gd name="T11" fmla="*/ 726 w 72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227">
                  <a:moveTo>
                    <a:pt x="726" y="227"/>
                  </a:move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4" name="Line 13"/>
            <p:cNvSpPr>
              <a:spLocks noChangeShapeType="1"/>
            </p:cNvSpPr>
            <p:nvPr/>
          </p:nvSpPr>
          <p:spPr bwMode="auto">
            <a:xfrm flipH="1" flipV="1">
              <a:off x="2129704" y="4439025"/>
              <a:ext cx="0" cy="1045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5" name="Line 13"/>
            <p:cNvSpPr>
              <a:spLocks noChangeShapeType="1"/>
            </p:cNvSpPr>
            <p:nvPr/>
          </p:nvSpPr>
          <p:spPr bwMode="auto">
            <a:xfrm flipH="1" flipV="1">
              <a:off x="6317521" y="4439025"/>
              <a:ext cx="0" cy="1075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65457" y="4642409"/>
            <a:ext cx="5341556" cy="377714"/>
            <a:chOff x="3765457" y="4642409"/>
            <a:chExt cx="5341556" cy="377714"/>
          </a:xfrm>
        </p:grpSpPr>
        <p:grpSp>
          <p:nvGrpSpPr>
            <p:cNvPr id="29" name="Group 118"/>
            <p:cNvGrpSpPr>
              <a:grpSpLocks/>
            </p:cNvGrpSpPr>
            <p:nvPr/>
          </p:nvGrpSpPr>
          <p:grpSpPr bwMode="auto">
            <a:xfrm>
              <a:off x="3765457" y="4642409"/>
              <a:ext cx="5341556" cy="116220"/>
              <a:chOff x="8283575" y="862013"/>
              <a:chExt cx="2376487" cy="288925"/>
            </a:xfrm>
          </p:grpSpPr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8283575" y="862013"/>
                <a:ext cx="2376487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>
                <a:off x="8283575" y="1150938"/>
                <a:ext cx="23764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 sz="1600"/>
              </a:p>
            </p:txBody>
          </p:sp>
        </p:grpSp>
        <p:grpSp>
          <p:nvGrpSpPr>
            <p:cNvPr id="96" name="Group 118"/>
            <p:cNvGrpSpPr>
              <a:grpSpLocks/>
            </p:cNvGrpSpPr>
            <p:nvPr/>
          </p:nvGrpSpPr>
          <p:grpSpPr bwMode="auto">
            <a:xfrm>
              <a:off x="3765457" y="4903903"/>
              <a:ext cx="5341556" cy="116220"/>
              <a:chOff x="8283575" y="862013"/>
              <a:chExt cx="2376487" cy="288925"/>
            </a:xfrm>
          </p:grpSpPr>
          <p:sp>
            <p:nvSpPr>
              <p:cNvPr id="97" name="Line 11"/>
              <p:cNvSpPr>
                <a:spLocks noChangeShapeType="1"/>
              </p:cNvSpPr>
              <p:nvPr/>
            </p:nvSpPr>
            <p:spPr bwMode="auto">
              <a:xfrm>
                <a:off x="8283575" y="862013"/>
                <a:ext cx="2376487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98" name="Line 40"/>
              <p:cNvSpPr>
                <a:spLocks noChangeShapeType="1"/>
              </p:cNvSpPr>
              <p:nvPr/>
            </p:nvSpPr>
            <p:spPr bwMode="auto">
              <a:xfrm>
                <a:off x="8283575" y="1150938"/>
                <a:ext cx="23764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</p:grpSp>
      </p:grpSp>
      <p:sp>
        <p:nvSpPr>
          <p:cNvPr id="103" name="Text Box 98"/>
          <p:cNvSpPr txBox="1">
            <a:spLocks noChangeArrowheads="1"/>
          </p:cNvSpPr>
          <p:nvPr/>
        </p:nvSpPr>
        <p:spPr bwMode="auto">
          <a:xfrm>
            <a:off x="0" y="1931967"/>
            <a:ext cx="12312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/>
              <a:t>SpaceWire</a:t>
            </a:r>
            <a:endParaRPr lang="en-GB" sz="1600" b="1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738017" y="3006492"/>
            <a:ext cx="3081804" cy="1432533"/>
            <a:chOff x="3738017" y="3006492"/>
            <a:chExt cx="3081804" cy="1432533"/>
          </a:xfrm>
        </p:grpSpPr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V="1">
              <a:off x="3738017" y="3242721"/>
              <a:ext cx="2195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3" name="Rectangle 5"/>
            <p:cNvSpPr>
              <a:spLocks noChangeArrowheads="1"/>
            </p:cNvSpPr>
            <p:nvPr/>
          </p:nvSpPr>
          <p:spPr bwMode="auto">
            <a:xfrm>
              <a:off x="5899932" y="3006492"/>
              <a:ext cx="919889" cy="14325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/>
                <a:t>RMAP</a:t>
              </a:r>
            </a:p>
            <a:p>
              <a:pPr algn="ctr"/>
              <a:r>
                <a:rPr lang="en-GB" sz="1600" dirty="0"/>
                <a:t>Target</a:t>
              </a:r>
            </a:p>
            <a:p>
              <a:pPr algn="ctr"/>
              <a:r>
                <a:rPr lang="en-GB" sz="1600" dirty="0"/>
                <a:t>Handler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Initiator Architecture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1011D-41F5-4B55-A569-5B1E1B1326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7332081" y="1567802"/>
            <a:ext cx="1531972" cy="2732470"/>
            <a:chOff x="7332081" y="1567802"/>
            <a:chExt cx="1531972" cy="273247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 flipH="1">
              <a:off x="7332081" y="1567802"/>
              <a:ext cx="1084619" cy="27324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SpaceWire</a:t>
              </a:r>
            </a:p>
            <a:p>
              <a:pPr algn="ctr"/>
              <a:r>
                <a:rPr lang="en-GB"/>
                <a:t>Interface</a:t>
              </a: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H="1">
              <a:off x="8418107" y="2426431"/>
              <a:ext cx="4459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8418107" y="3130196"/>
              <a:ext cx="4459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94"/>
            <p:cNvSpPr>
              <a:spLocks noChangeShapeType="1"/>
            </p:cNvSpPr>
            <p:nvPr/>
          </p:nvSpPr>
          <p:spPr bwMode="auto">
            <a:xfrm flipH="1">
              <a:off x="8418107" y="2660446"/>
              <a:ext cx="4459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95"/>
            <p:cNvSpPr>
              <a:spLocks noChangeShapeType="1"/>
            </p:cNvSpPr>
            <p:nvPr/>
          </p:nvSpPr>
          <p:spPr bwMode="auto">
            <a:xfrm>
              <a:off x="8418107" y="3364212"/>
              <a:ext cx="4459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Text Box 97"/>
          <p:cNvSpPr txBox="1">
            <a:spLocks noChangeArrowheads="1"/>
          </p:cNvSpPr>
          <p:nvPr/>
        </p:nvSpPr>
        <p:spPr bwMode="auto">
          <a:xfrm flipH="1">
            <a:off x="7936991" y="993948"/>
            <a:ext cx="1207008" cy="400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SpaceWire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flipH="1">
            <a:off x="2105933" y="2354161"/>
            <a:ext cx="1084619" cy="19512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RMAP</a:t>
            </a:r>
          </a:p>
          <a:p>
            <a:pPr algn="ctr"/>
            <a:r>
              <a:rPr lang="en-GB"/>
              <a:t>Master</a:t>
            </a:r>
          </a:p>
          <a:p>
            <a:pPr algn="ctr"/>
            <a:r>
              <a:rPr lang="en-GB"/>
              <a:t>Controller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661" y="4276181"/>
            <a:ext cx="7472578" cy="621173"/>
            <a:chOff x="12661" y="4276181"/>
            <a:chExt cx="7472578" cy="621173"/>
          </a:xfrm>
        </p:grpSpPr>
        <p:sp>
          <p:nvSpPr>
            <p:cNvPr id="15" name="Freeform 70"/>
            <p:cNvSpPr>
              <a:spLocks/>
            </p:cNvSpPr>
            <p:nvPr/>
          </p:nvSpPr>
          <p:spPr bwMode="auto">
            <a:xfrm flipH="1">
              <a:off x="12661" y="4276181"/>
              <a:ext cx="7472578" cy="621173"/>
            </a:xfrm>
            <a:custGeom>
              <a:avLst/>
              <a:gdLst>
                <a:gd name="T0" fmla="*/ 2147483647 w 726"/>
                <a:gd name="T1" fmla="*/ 2147483647 h 227"/>
                <a:gd name="T2" fmla="*/ 0 w 726"/>
                <a:gd name="T3" fmla="*/ 2147483647 h 227"/>
                <a:gd name="T4" fmla="*/ 0 w 726"/>
                <a:gd name="T5" fmla="*/ 0 h 227"/>
                <a:gd name="T6" fmla="*/ 0 60000 65536"/>
                <a:gd name="T7" fmla="*/ 0 60000 65536"/>
                <a:gd name="T8" fmla="*/ 0 60000 65536"/>
                <a:gd name="T9" fmla="*/ 0 w 726"/>
                <a:gd name="T10" fmla="*/ 0 h 227"/>
                <a:gd name="T11" fmla="*/ 726 w 72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227">
                  <a:moveTo>
                    <a:pt x="726" y="227"/>
                  </a:move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 flipH="1">
              <a:off x="14068" y="4305433"/>
              <a:ext cx="2411202" cy="437057"/>
            </a:xfrm>
            <a:custGeom>
              <a:avLst/>
              <a:gdLst>
                <a:gd name="T0" fmla="*/ 2147483647 w 726"/>
                <a:gd name="T1" fmla="*/ 2147483647 h 227"/>
                <a:gd name="T2" fmla="*/ 0 w 726"/>
                <a:gd name="T3" fmla="*/ 2147483647 h 227"/>
                <a:gd name="T4" fmla="*/ 0 w 726"/>
                <a:gd name="T5" fmla="*/ 0 h 227"/>
                <a:gd name="T6" fmla="*/ 0 60000 65536"/>
                <a:gd name="T7" fmla="*/ 0 60000 65536"/>
                <a:gd name="T8" fmla="*/ 0 60000 65536"/>
                <a:gd name="T9" fmla="*/ 0 w 726"/>
                <a:gd name="T10" fmla="*/ 0 h 227"/>
                <a:gd name="T11" fmla="*/ 726 w 72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227">
                  <a:moveTo>
                    <a:pt x="726" y="227"/>
                  </a:move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0" y="2496980"/>
            <a:ext cx="2105933" cy="1780922"/>
            <a:chOff x="0" y="2496980"/>
            <a:chExt cx="2105933" cy="1780922"/>
          </a:xfrm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 flipH="1">
              <a:off x="510658" y="2884137"/>
              <a:ext cx="1084619" cy="13937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DMA</a:t>
              </a:r>
            </a:p>
            <a:p>
              <a:pPr algn="ctr"/>
              <a:r>
                <a:rPr lang="en-GB"/>
                <a:t>Controller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1595277" y="3758252"/>
              <a:ext cx="510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1595277" y="2977055"/>
              <a:ext cx="510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1595277" y="3367652"/>
              <a:ext cx="510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flipH="1">
              <a:off x="0" y="2980496"/>
              <a:ext cx="510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47"/>
            <p:cNvSpPr>
              <a:spLocks noChangeShapeType="1"/>
            </p:cNvSpPr>
            <p:nvPr/>
          </p:nvSpPr>
          <p:spPr bwMode="auto">
            <a:xfrm flipH="1">
              <a:off x="0" y="3212790"/>
              <a:ext cx="510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H="1">
              <a:off x="0" y="3446805"/>
              <a:ext cx="510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0" y="3680819"/>
              <a:ext cx="510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 flipH="1">
              <a:off x="0" y="3914835"/>
              <a:ext cx="510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 flipH="1">
              <a:off x="0" y="4148850"/>
              <a:ext cx="510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0" y="2496980"/>
              <a:ext cx="21031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 flipH="1">
              <a:off x="0" y="2744760"/>
              <a:ext cx="21031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661" y="4277902"/>
            <a:ext cx="8167701" cy="1238904"/>
            <a:chOff x="12661" y="4277902"/>
            <a:chExt cx="8167701" cy="1238904"/>
          </a:xfrm>
        </p:grpSpPr>
        <p:sp>
          <p:nvSpPr>
            <p:cNvPr id="16" name="Freeform 85"/>
            <p:cNvSpPr>
              <a:spLocks/>
            </p:cNvSpPr>
            <p:nvPr/>
          </p:nvSpPr>
          <p:spPr bwMode="auto">
            <a:xfrm flipH="1">
              <a:off x="12661" y="4277902"/>
              <a:ext cx="8167701" cy="1238904"/>
            </a:xfrm>
            <a:custGeom>
              <a:avLst/>
              <a:gdLst>
                <a:gd name="T0" fmla="*/ 2147483647 w 726"/>
                <a:gd name="T1" fmla="*/ 2147483647 h 227"/>
                <a:gd name="T2" fmla="*/ 0 w 726"/>
                <a:gd name="T3" fmla="*/ 2147483647 h 227"/>
                <a:gd name="T4" fmla="*/ 0 w 726"/>
                <a:gd name="T5" fmla="*/ 0 h 227"/>
                <a:gd name="T6" fmla="*/ 0 60000 65536"/>
                <a:gd name="T7" fmla="*/ 0 60000 65536"/>
                <a:gd name="T8" fmla="*/ 0 60000 65536"/>
                <a:gd name="T9" fmla="*/ 0 w 726"/>
                <a:gd name="T10" fmla="*/ 0 h 227"/>
                <a:gd name="T11" fmla="*/ 726 w 72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227">
                  <a:moveTo>
                    <a:pt x="726" y="227"/>
                  </a:move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86"/>
            <p:cNvSpPr>
              <a:spLocks/>
            </p:cNvSpPr>
            <p:nvPr/>
          </p:nvSpPr>
          <p:spPr bwMode="auto">
            <a:xfrm flipH="1">
              <a:off x="14068" y="4305433"/>
              <a:ext cx="2793844" cy="1056509"/>
            </a:xfrm>
            <a:custGeom>
              <a:avLst/>
              <a:gdLst>
                <a:gd name="T0" fmla="*/ 2147483647 w 726"/>
                <a:gd name="T1" fmla="*/ 2147483647 h 227"/>
                <a:gd name="T2" fmla="*/ 0 w 726"/>
                <a:gd name="T3" fmla="*/ 2147483647 h 227"/>
                <a:gd name="T4" fmla="*/ 0 w 726"/>
                <a:gd name="T5" fmla="*/ 0 h 227"/>
                <a:gd name="T6" fmla="*/ 0 60000 65536"/>
                <a:gd name="T7" fmla="*/ 0 60000 65536"/>
                <a:gd name="T8" fmla="*/ 0 60000 65536"/>
                <a:gd name="T9" fmla="*/ 0 w 726"/>
                <a:gd name="T10" fmla="*/ 0 h 227"/>
                <a:gd name="T11" fmla="*/ 726 w 72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227">
                  <a:moveTo>
                    <a:pt x="726" y="227"/>
                  </a:move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98"/>
          <p:cNvSpPr txBox="1">
            <a:spLocks noChangeArrowheads="1"/>
          </p:cNvSpPr>
          <p:nvPr/>
        </p:nvSpPr>
        <p:spPr bwMode="auto">
          <a:xfrm flipH="1">
            <a:off x="0" y="976312"/>
            <a:ext cx="1015687" cy="70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User</a:t>
            </a:r>
          </a:p>
          <a:p>
            <a:pPr algn="ctr"/>
            <a:r>
              <a:rPr lang="en-GB" b="1"/>
              <a:t>Interface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92956" y="2651842"/>
            <a:ext cx="1464447" cy="1502171"/>
            <a:chOff x="5892956" y="2651842"/>
            <a:chExt cx="1464447" cy="1502171"/>
          </a:xfrm>
        </p:grpSpPr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 flipH="1">
              <a:off x="5892956" y="2651842"/>
              <a:ext cx="958010" cy="15021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SpW</a:t>
              </a:r>
            </a:p>
            <a:p>
              <a:pPr algn="ctr"/>
              <a:r>
                <a:rPr lang="en-GB" dirty="0"/>
                <a:t>Packet</a:t>
              </a:r>
            </a:p>
            <a:p>
              <a:pPr algn="ctr"/>
              <a:r>
                <a:rPr lang="en-GB" dirty="0"/>
                <a:t>Loop-</a:t>
              </a:r>
            </a:p>
            <a:p>
              <a:pPr algn="ctr"/>
              <a:r>
                <a:rPr lang="en-GB" dirty="0"/>
                <a:t>Back</a:t>
              </a: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flipH="1">
              <a:off x="6846745" y="3006306"/>
              <a:ext cx="5106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96"/>
            <p:cNvSpPr>
              <a:spLocks noChangeShapeType="1"/>
            </p:cNvSpPr>
            <p:nvPr/>
          </p:nvSpPr>
          <p:spPr bwMode="auto">
            <a:xfrm flipH="1">
              <a:off x="6846745" y="3758252"/>
              <a:ext cx="5106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0" y="1541991"/>
            <a:ext cx="7357402" cy="624613"/>
            <a:chOff x="0" y="1541991"/>
            <a:chExt cx="7357402" cy="624613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 flipH="1">
              <a:off x="4428509" y="1541991"/>
              <a:ext cx="1084619" cy="6246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Time-Code</a:t>
              </a:r>
            </a:p>
            <a:p>
              <a:pPr algn="ctr"/>
              <a:r>
                <a:rPr lang="en-GB" dirty="0"/>
                <a:t>Handler</a:t>
              </a:r>
            </a:p>
          </p:txBody>
        </p:sp>
        <p:grpSp>
          <p:nvGrpSpPr>
            <p:cNvPr id="29" name="Group 118"/>
            <p:cNvGrpSpPr>
              <a:grpSpLocks/>
            </p:cNvGrpSpPr>
            <p:nvPr/>
          </p:nvGrpSpPr>
          <p:grpSpPr bwMode="auto">
            <a:xfrm flipH="1">
              <a:off x="0" y="1727827"/>
              <a:ext cx="4445390" cy="328653"/>
              <a:chOff x="8283575" y="862013"/>
              <a:chExt cx="2376487" cy="288925"/>
            </a:xfrm>
          </p:grpSpPr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8283575" y="862013"/>
                <a:ext cx="2376487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>
                <a:off x="8283575" y="1150938"/>
                <a:ext cx="23764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H="1" flipV="1">
              <a:off x="5513128" y="1858600"/>
              <a:ext cx="1844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183518" y="2412665"/>
            <a:ext cx="2717878" cy="949826"/>
            <a:chOff x="3183518" y="2412665"/>
            <a:chExt cx="2717878" cy="949826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5545484" y="3006306"/>
              <a:ext cx="355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 flipH="1">
              <a:off x="4458051" y="2650122"/>
              <a:ext cx="1087433" cy="712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Protocol</a:t>
              </a:r>
            </a:p>
            <a:p>
              <a:pPr algn="ctr"/>
              <a:r>
                <a:rPr lang="en-GB" dirty="0"/>
                <a:t>De-</a:t>
              </a:r>
              <a:r>
                <a:rPr lang="en-GB" dirty="0" err="1"/>
                <a:t>Mux</a:t>
              </a:r>
              <a:endParaRPr lang="en-GB" dirty="0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flipH="1">
              <a:off x="3934733" y="2808426"/>
              <a:ext cx="5106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 flipH="1" flipV="1">
              <a:off x="3183518" y="3204187"/>
              <a:ext cx="126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116"/>
            <p:cNvSpPr txBox="1">
              <a:spLocks noChangeArrowheads="1"/>
            </p:cNvSpPr>
            <p:nvPr/>
          </p:nvSpPr>
          <p:spPr bwMode="auto">
            <a:xfrm flipH="1">
              <a:off x="3659007" y="2848002"/>
              <a:ext cx="754028" cy="40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RMAP</a:t>
              </a:r>
            </a:p>
          </p:txBody>
        </p:sp>
        <p:sp>
          <p:nvSpPr>
            <p:cNvPr id="63" name="TextBox 117"/>
            <p:cNvSpPr txBox="1">
              <a:spLocks noChangeArrowheads="1"/>
            </p:cNvSpPr>
            <p:nvPr/>
          </p:nvSpPr>
          <p:spPr bwMode="auto">
            <a:xfrm flipH="1">
              <a:off x="3227129" y="2412665"/>
              <a:ext cx="1185906" cy="40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Non RMAP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183518" y="3204187"/>
            <a:ext cx="2717878" cy="949825"/>
            <a:chOff x="3183518" y="3204187"/>
            <a:chExt cx="2717878" cy="949825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H="1" flipV="1">
              <a:off x="5545484" y="3797827"/>
              <a:ext cx="355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 flipH="1">
              <a:off x="4458051" y="3441643"/>
              <a:ext cx="1087433" cy="712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Protocol</a:t>
              </a:r>
            </a:p>
            <a:p>
              <a:pPr algn="ctr"/>
              <a:r>
                <a:rPr lang="en-GB"/>
                <a:t>Mux</a:t>
              </a: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 flipH="1">
              <a:off x="3934733" y="3599948"/>
              <a:ext cx="5106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H="1" flipV="1">
              <a:off x="3183518" y="3995708"/>
              <a:ext cx="126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116"/>
            <p:cNvSpPr txBox="1">
              <a:spLocks noChangeArrowheads="1"/>
            </p:cNvSpPr>
            <p:nvPr/>
          </p:nvSpPr>
          <p:spPr bwMode="auto">
            <a:xfrm flipH="1">
              <a:off x="3659007" y="3639523"/>
              <a:ext cx="754028" cy="40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RMAP</a:t>
              </a:r>
            </a:p>
          </p:txBody>
        </p:sp>
        <p:sp>
          <p:nvSpPr>
            <p:cNvPr id="69" name="TextBox 117"/>
            <p:cNvSpPr txBox="1">
              <a:spLocks noChangeArrowheads="1"/>
            </p:cNvSpPr>
            <p:nvPr/>
          </p:nvSpPr>
          <p:spPr bwMode="auto">
            <a:xfrm flipH="1">
              <a:off x="3227129" y="3204187"/>
              <a:ext cx="1185906" cy="40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Non RMAP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Configurable IP Core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Highly configurable RMAP IP Core</a:t>
            </a:r>
          </a:p>
          <a:p>
            <a:r>
              <a:rPr lang="en-GB" dirty="0" smtClean="0"/>
              <a:t>E.g.</a:t>
            </a:r>
          </a:p>
          <a:p>
            <a:pPr lvl="1"/>
            <a:r>
              <a:rPr lang="en-GB" dirty="0" smtClean="0"/>
              <a:t>Data bus </a:t>
            </a:r>
            <a:r>
              <a:rPr lang="en-GB" dirty="0" smtClean="0"/>
              <a:t>width</a:t>
            </a:r>
          </a:p>
          <a:p>
            <a:pPr lvl="1"/>
            <a:r>
              <a:rPr lang="en-GB" dirty="0" smtClean="0"/>
              <a:t>Endian-</a:t>
            </a:r>
            <a:r>
              <a:rPr lang="en-GB" dirty="0" err="1" smtClean="0"/>
              <a:t>ness</a:t>
            </a:r>
            <a:endParaRPr lang="en-GB" dirty="0" smtClean="0"/>
          </a:p>
          <a:p>
            <a:pPr lvl="1"/>
            <a:r>
              <a:rPr lang="en-GB" dirty="0" smtClean="0"/>
              <a:t>Bit Swapping</a:t>
            </a:r>
          </a:p>
          <a:p>
            <a:pPr lvl="1"/>
            <a:r>
              <a:rPr lang="en-GB" dirty="0" smtClean="0"/>
              <a:t>Verify buffer size</a:t>
            </a:r>
          </a:p>
          <a:p>
            <a:pPr lvl="1"/>
            <a:r>
              <a:rPr lang="en-GB" dirty="0" smtClean="0"/>
              <a:t>DMA burst size</a:t>
            </a:r>
          </a:p>
          <a:p>
            <a:pPr lvl="1"/>
            <a:r>
              <a:rPr lang="en-GB" dirty="0" smtClean="0"/>
              <a:t>DMA watchdog </a:t>
            </a:r>
            <a:endParaRPr lang="en-GB" dirty="0" smtClean="0"/>
          </a:p>
          <a:p>
            <a:pPr lvl="1"/>
            <a:r>
              <a:rPr lang="en-GB" dirty="0" smtClean="0"/>
              <a:t>Loop back enable</a:t>
            </a:r>
          </a:p>
          <a:p>
            <a:pPr lvl="1"/>
            <a:r>
              <a:rPr lang="en-GB" dirty="0" smtClean="0"/>
              <a:t>Initiator/Target</a:t>
            </a:r>
          </a:p>
          <a:p>
            <a:pPr lvl="1"/>
            <a:r>
              <a:rPr lang="en-GB" dirty="0" smtClean="0"/>
              <a:t>RMAP send reply on EEP</a:t>
            </a:r>
          </a:p>
          <a:p>
            <a:pPr lvl="1"/>
            <a:r>
              <a:rPr lang="en-GB" dirty="0" smtClean="0"/>
              <a:t>...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1011D-41F5-4B55-A569-5B1E1B1326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RMAP Target</a:t>
            </a:r>
          </a:p>
          <a:p>
            <a:r>
              <a:rPr lang="en-GB" dirty="0" smtClean="0"/>
              <a:t>Extensive test bench</a:t>
            </a:r>
          </a:p>
          <a:p>
            <a:pPr lvl="1"/>
            <a:r>
              <a:rPr lang="en-GB" dirty="0" smtClean="0"/>
              <a:t>Full code coverage</a:t>
            </a:r>
          </a:p>
          <a:p>
            <a:pPr lvl="1"/>
            <a:r>
              <a:rPr lang="en-GB" dirty="0" smtClean="0"/>
              <a:t>All error conditions exercised</a:t>
            </a:r>
          </a:p>
          <a:p>
            <a:r>
              <a:rPr lang="en-GB" dirty="0" smtClean="0"/>
              <a:t>Implemented in Xilinx FPGA</a:t>
            </a:r>
          </a:p>
          <a:p>
            <a:r>
              <a:rPr lang="en-GB" dirty="0" smtClean="0"/>
              <a:t>Implemented in Actel AX1000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Xilinx Test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 descr="DSC025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6892" y="946116"/>
            <a:ext cx="8087108" cy="4965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600298" y="1968480"/>
            <a:ext cx="2957553" cy="292104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FPGA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FFFF00"/>
                </a:solidFill>
              </a:rPr>
              <a:t>Daughterboard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68396" y="1238220"/>
            <a:ext cx="1095390" cy="4527612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SpW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86448" y="1165194"/>
            <a:ext cx="2730600" cy="4454586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Breakout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FFFF00"/>
                </a:solidFill>
              </a:rPr>
              <a:t>Connectors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Actel AX1000 Test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DSC_00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4446" y="1129107"/>
            <a:ext cx="6608853" cy="5252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636811" y="2260585"/>
            <a:ext cx="2263806" cy="2409858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Actel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FFFF00"/>
                </a:solidFill>
              </a:rPr>
              <a:t>AX1000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47993" y="4962546"/>
            <a:ext cx="2263806" cy="912826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LVDS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76929" y="2552688"/>
            <a:ext cx="2044728" cy="1935189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Xilinx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FFFF00"/>
                </a:solidFill>
              </a:rPr>
              <a:t>FPGA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Performance RMAP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Xilinx Spartan-3 FPGA</a:t>
            </a:r>
          </a:p>
          <a:p>
            <a:pPr lvl="1"/>
            <a:r>
              <a:rPr lang="en-GB" dirty="0" smtClean="0"/>
              <a:t>200 Mbits/s transmit and receive</a:t>
            </a:r>
          </a:p>
          <a:p>
            <a:pPr lvl="1"/>
            <a:r>
              <a:rPr lang="en-GB" dirty="0" smtClean="0"/>
              <a:t>RMAP core handles data at these speeds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Actel AX1000 FPGA</a:t>
            </a:r>
          </a:p>
          <a:p>
            <a:pPr lvl="1"/>
            <a:r>
              <a:rPr lang="en-GB" dirty="0" smtClean="0"/>
              <a:t>Initial implementation</a:t>
            </a:r>
          </a:p>
          <a:p>
            <a:pPr lvl="1"/>
            <a:r>
              <a:rPr lang="en-GB" dirty="0" smtClean="0"/>
              <a:t>100 Mbits/s transmit</a:t>
            </a:r>
          </a:p>
          <a:p>
            <a:pPr lvl="1"/>
            <a:r>
              <a:rPr lang="en-GB" dirty="0" smtClean="0"/>
              <a:t>150 Mbits/s receive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Footprint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results:</a:t>
            </a:r>
          </a:p>
          <a:p>
            <a:endParaRPr lang="en-GB" dirty="0" smtClean="0"/>
          </a:p>
          <a:p>
            <a:r>
              <a:rPr lang="en-GB" dirty="0" smtClean="0"/>
              <a:t>Xilinx </a:t>
            </a:r>
            <a:r>
              <a:rPr lang="en-GB" dirty="0" err="1" smtClean="0"/>
              <a:t>Virtex</a:t>
            </a:r>
            <a:r>
              <a:rPr lang="en-GB" dirty="0" smtClean="0"/>
              <a:t> IV (4VFX20)</a:t>
            </a:r>
          </a:p>
          <a:p>
            <a:pPr lvl="1"/>
            <a:r>
              <a:rPr lang="en-GB" dirty="0" smtClean="0"/>
              <a:t>889 CLBs (10.4%) RMAP core only</a:t>
            </a:r>
          </a:p>
          <a:p>
            <a:pPr lvl="1"/>
            <a:r>
              <a:rPr lang="en-GB" dirty="0" smtClean="0"/>
              <a:t>1168 CLBs (13.7%) RMAP + SpW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Actel AX1000</a:t>
            </a:r>
          </a:p>
          <a:p>
            <a:pPr lvl="1"/>
            <a:r>
              <a:rPr lang="en-GB" dirty="0" smtClean="0"/>
              <a:t>2025 modules (17%) RMAP core only</a:t>
            </a:r>
          </a:p>
          <a:p>
            <a:pPr lvl="1"/>
            <a:r>
              <a:rPr lang="en-GB" dirty="0" smtClean="0"/>
              <a:t>4551 modules (26%) RMAP + SpW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UoD / STAR-Dundee IP Cores</a:t>
            </a:r>
          </a:p>
          <a:p>
            <a:r>
              <a:rPr lang="en-GB" dirty="0" smtClean="0"/>
              <a:t>RMAP Overview</a:t>
            </a:r>
          </a:p>
          <a:p>
            <a:r>
              <a:rPr lang="en-GB" dirty="0" smtClean="0"/>
              <a:t>RMAP IP Core Context</a:t>
            </a:r>
          </a:p>
          <a:p>
            <a:r>
              <a:rPr lang="en-GB" dirty="0" smtClean="0"/>
              <a:t>Architecture</a:t>
            </a:r>
          </a:p>
          <a:p>
            <a:r>
              <a:rPr lang="en-GB" dirty="0" smtClean="0"/>
              <a:t>Testing</a:t>
            </a:r>
          </a:p>
          <a:p>
            <a:r>
              <a:rPr lang="en-GB" dirty="0" smtClean="0"/>
              <a:t>Performance</a:t>
            </a:r>
          </a:p>
          <a:p>
            <a:r>
              <a:rPr lang="en-GB" dirty="0" smtClean="0"/>
              <a:t>Current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22286B-9C1E-45D4-8DC1-D66F783A0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and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working on initiator design</a:t>
            </a:r>
          </a:p>
          <a:p>
            <a:r>
              <a:rPr lang="en-GB" dirty="0" smtClean="0"/>
              <a:t>Once complete will optimise Actel FPGA performance</a:t>
            </a:r>
          </a:p>
          <a:p>
            <a:r>
              <a:rPr lang="en-GB" dirty="0" smtClean="0"/>
              <a:t>Two alpha customers running tests on RMAP IP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Available from ESA for use on ESA projects only</a:t>
            </a:r>
          </a:p>
          <a:p>
            <a:r>
              <a:rPr lang="en-GB" dirty="0" smtClean="0"/>
              <a:t>Available from STAR-Dundee for all other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UoD / STAR-Dundee IP Cores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3" y="976313"/>
            <a:ext cx="7704137" cy="5881687"/>
          </a:xfrm>
        </p:spPr>
        <p:txBody>
          <a:bodyPr/>
          <a:lstStyle/>
          <a:p>
            <a:r>
              <a:rPr lang="en-GB" dirty="0" smtClean="0"/>
              <a:t>SpaceWire CODEC (ESA-b)</a:t>
            </a:r>
          </a:p>
          <a:p>
            <a:pPr lvl="1"/>
            <a:r>
              <a:rPr lang="en-GB" dirty="0" smtClean="0"/>
              <a:t>Widely used by European Space Industry</a:t>
            </a:r>
          </a:p>
          <a:p>
            <a:pPr lvl="1"/>
            <a:r>
              <a:rPr lang="en-GB" dirty="0" smtClean="0"/>
              <a:t>Used in four Atmel ASICs</a:t>
            </a:r>
          </a:p>
          <a:p>
            <a:pPr lvl="2"/>
            <a:r>
              <a:rPr lang="en-GB" dirty="0" smtClean="0"/>
              <a:t>AT7910E, AT7911E, AT7912E, AT7913E</a:t>
            </a:r>
          </a:p>
          <a:p>
            <a:pPr lvl="1"/>
            <a:r>
              <a:rPr lang="en-GB" dirty="0" smtClean="0"/>
              <a:t>Used in many FPGA designs</a:t>
            </a:r>
          </a:p>
          <a:p>
            <a:r>
              <a:rPr lang="en-GB" dirty="0" smtClean="0"/>
              <a:t>SpaceWire Router</a:t>
            </a:r>
          </a:p>
          <a:p>
            <a:pPr lvl="1"/>
            <a:r>
              <a:rPr lang="en-GB" dirty="0" smtClean="0"/>
              <a:t>Highly flexible</a:t>
            </a:r>
          </a:p>
          <a:p>
            <a:pPr lvl="1"/>
            <a:r>
              <a:rPr lang="en-GB" dirty="0" smtClean="0"/>
              <a:t>Highly capable</a:t>
            </a:r>
          </a:p>
          <a:p>
            <a:pPr lvl="1"/>
            <a:r>
              <a:rPr lang="en-GB" dirty="0" smtClean="0"/>
              <a:t>Used in AT7910E SpW-10X Router ASIC</a:t>
            </a:r>
          </a:p>
          <a:p>
            <a:r>
              <a:rPr lang="en-GB" dirty="0" smtClean="0"/>
              <a:t>JAXA-MMO SpW-RMAP Codec</a:t>
            </a:r>
          </a:p>
          <a:p>
            <a:pPr lvl="1"/>
            <a:r>
              <a:rPr lang="en-GB" dirty="0" smtClean="0"/>
              <a:t>Low speed operation SpaceWire CODEC</a:t>
            </a:r>
          </a:p>
          <a:p>
            <a:pPr lvl="1"/>
            <a:r>
              <a:rPr lang="en-GB" dirty="0" smtClean="0"/>
              <a:t>RMAP Target</a:t>
            </a:r>
          </a:p>
          <a:p>
            <a:r>
              <a:rPr lang="en-GB" dirty="0" smtClean="0"/>
              <a:t>Specialised IP cores</a:t>
            </a:r>
          </a:p>
          <a:p>
            <a:pPr lvl="1"/>
            <a:r>
              <a:rPr lang="en-GB" dirty="0" smtClean="0"/>
              <a:t>Used in STAR-Dundee products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RMAP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Remote Memory Access Protocol</a:t>
            </a:r>
          </a:p>
          <a:p>
            <a:r>
              <a:rPr lang="en-GB" dirty="0" smtClean="0"/>
              <a:t>Provide a means of</a:t>
            </a:r>
          </a:p>
          <a:p>
            <a:pPr lvl="1"/>
            <a:r>
              <a:rPr lang="en-GB" dirty="0" smtClean="0"/>
              <a:t>Writing to</a:t>
            </a:r>
          </a:p>
          <a:p>
            <a:pPr lvl="1"/>
            <a:r>
              <a:rPr lang="en-GB" dirty="0" smtClean="0"/>
              <a:t>Reading from</a:t>
            </a:r>
          </a:p>
          <a:p>
            <a:pPr lvl="1"/>
            <a:r>
              <a:rPr lang="en-GB" dirty="0" smtClean="0"/>
              <a:t>Registers or memory on a SpaceWire node</a:t>
            </a:r>
          </a:p>
          <a:p>
            <a:pPr lvl="1"/>
            <a:r>
              <a:rPr lang="en-GB" dirty="0" smtClean="0"/>
              <a:t>Over a SpaceWire network</a:t>
            </a:r>
          </a:p>
          <a:p>
            <a:pPr lvl="1"/>
            <a:r>
              <a:rPr lang="en-GB" dirty="0" smtClean="0"/>
              <a:t>Registers are considered to be memory mapped</a:t>
            </a:r>
          </a:p>
          <a:p>
            <a:r>
              <a:rPr lang="en-GB" dirty="0" smtClean="0"/>
              <a:t>Simple and effective</a:t>
            </a:r>
          </a:p>
          <a:p>
            <a:r>
              <a:rPr lang="en-GB" dirty="0" smtClean="0"/>
              <a:t>Flexible</a:t>
            </a:r>
          </a:p>
          <a:p>
            <a:pPr lvl="1"/>
            <a:r>
              <a:rPr lang="en-GB" dirty="0" smtClean="0"/>
              <a:t>Encompassing diverse applications</a:t>
            </a:r>
          </a:p>
          <a:p>
            <a:pPr lvl="1"/>
            <a:r>
              <a:rPr lang="en-GB" dirty="0" smtClean="0"/>
              <a:t>Being used on </a:t>
            </a:r>
            <a:r>
              <a:rPr lang="en-GB" dirty="0" err="1" smtClean="0"/>
              <a:t>Bepi</a:t>
            </a:r>
            <a:r>
              <a:rPr lang="en-GB" dirty="0" smtClean="0"/>
              <a:t> Colombo, MMS, </a:t>
            </a:r>
            <a:r>
              <a:rPr lang="en-GB" dirty="0" err="1" smtClean="0"/>
              <a:t>ExoMars</a:t>
            </a:r>
            <a:r>
              <a:rPr lang="en-GB" dirty="0" smtClean="0"/>
              <a:t>, ...</a:t>
            </a:r>
          </a:p>
          <a:p>
            <a:r>
              <a:rPr lang="en-GB" dirty="0" smtClean="0"/>
              <a:t>ECSS standard</a:t>
            </a:r>
          </a:p>
          <a:p>
            <a:pPr lvl="1"/>
            <a:r>
              <a:rPr lang="en-GB" dirty="0" smtClean="0"/>
              <a:t>Issued standard expected early 2009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GB" dirty="0" smtClean="0"/>
              <a:t>Context - RMAP Initiator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0059" y="2114532"/>
            <a:ext cx="1214382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Initiator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User Logic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3584" y="2114532"/>
            <a:ext cx="1212804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Initiator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RMAP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5747" y="2114532"/>
            <a:ext cx="1212804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SpW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381220" y="1201707"/>
            <a:ext cx="1454244" cy="1428771"/>
            <a:chOff x="2381220" y="1201707"/>
            <a:chExt cx="1454244" cy="142877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784441" y="2628890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81220" y="1201707"/>
              <a:ext cx="1454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Request to </a:t>
              </a:r>
            </a:p>
            <a:p>
              <a:pPr algn="ctr"/>
              <a:r>
                <a:rPr lang="en-GB" dirty="0" smtClean="0"/>
                <a:t>Send RMAP</a:t>
              </a:r>
            </a:p>
            <a:p>
              <a:pPr algn="ctr"/>
              <a:r>
                <a:rPr lang="en-GB" dirty="0" smtClean="0"/>
                <a:t>Command</a:t>
              </a:r>
              <a:endParaRPr lang="en-GB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89435" y="1457298"/>
            <a:ext cx="1249060" cy="1168416"/>
            <a:chOff x="4389435" y="1457298"/>
            <a:chExt cx="1249060" cy="116841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613256" y="2624126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389435" y="1457298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Command</a:t>
              </a:r>
              <a:endParaRPr lang="en-GB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70676" y="1055655"/>
            <a:ext cx="1495746" cy="1573235"/>
            <a:chOff x="6470676" y="1055655"/>
            <a:chExt cx="1495746" cy="157323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470676" y="2625714"/>
              <a:ext cx="1424007" cy="31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53241" y="1055655"/>
              <a:ext cx="13131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</a:p>
            <a:p>
              <a:pPr algn="ctr"/>
              <a:r>
                <a:rPr lang="en-GB" dirty="0" smtClean="0"/>
                <a:t> Packet</a:t>
              </a:r>
            </a:p>
            <a:p>
              <a:pPr algn="ctr"/>
              <a:r>
                <a:rPr lang="en-GB" dirty="0" smtClean="0"/>
                <a:t>Containing</a:t>
              </a:r>
            </a:p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Command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0"/>
            <a:ext cx="7704137" cy="823913"/>
          </a:xfrm>
        </p:spPr>
        <p:txBody>
          <a:bodyPr/>
          <a:lstStyle/>
          <a:p>
            <a:pPr lvl="0" rtl="0" eaLnBrk="0" fontAlgn="base" hangingPunct="0"/>
            <a:r>
              <a:rPr lang="en-GB" dirty="0" smtClean="0"/>
              <a:t>Context - RMAP Target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43702" y="2078019"/>
            <a:ext cx="1212804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Memory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81539" y="2078019"/>
            <a:ext cx="1212804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RMAP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19376" y="2078019"/>
            <a:ext cx="1212804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SpW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504908" y="1019142"/>
            <a:ext cx="1313181" cy="1533546"/>
            <a:chOff x="1504908" y="1019142"/>
            <a:chExt cx="1313181" cy="1533546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1541421" y="2546336"/>
              <a:ext cx="1263631" cy="63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504908" y="1019142"/>
              <a:ext cx="13131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</a:p>
            <a:p>
              <a:pPr algn="ctr"/>
              <a:r>
                <a:rPr lang="en-GB" dirty="0" smtClean="0"/>
                <a:t> Packet</a:t>
              </a:r>
            </a:p>
            <a:p>
              <a:pPr algn="ctr"/>
              <a:r>
                <a:rPr lang="en-GB" dirty="0" smtClean="0"/>
                <a:t>Containing</a:t>
              </a:r>
            </a:p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Command</a:t>
              </a:r>
              <a:endParaRPr lang="en-GB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695688" y="1457298"/>
            <a:ext cx="1249060" cy="946162"/>
            <a:chOff x="3695688" y="1457298"/>
            <a:chExt cx="1249060" cy="94616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025850" y="2401872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695688" y="1457298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Command</a:t>
              </a:r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94364" y="1201707"/>
            <a:ext cx="1334661" cy="1201753"/>
            <a:chOff x="5594364" y="1201707"/>
            <a:chExt cx="1334661" cy="120175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5891178" y="2401872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594364" y="1201707"/>
              <a:ext cx="13346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Write/Read</a:t>
              </a:r>
            </a:p>
            <a:p>
              <a:pPr algn="ctr"/>
              <a:r>
                <a:rPr lang="en-GB" dirty="0" smtClean="0"/>
                <a:t>/RMW</a:t>
              </a:r>
            </a:p>
            <a:p>
              <a:pPr algn="ctr"/>
              <a:r>
                <a:rPr lang="en-GB" dirty="0" smtClean="0"/>
                <a:t>Operation</a:t>
              </a:r>
              <a:endParaRPr lang="en-GB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31882" y="2689212"/>
            <a:ext cx="1373170" cy="1559882"/>
            <a:chOff x="1431882" y="2689212"/>
            <a:chExt cx="1373170" cy="1559882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1541421" y="2689212"/>
              <a:ext cx="1263631" cy="95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31882" y="2771766"/>
              <a:ext cx="13131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</a:p>
            <a:p>
              <a:pPr algn="ctr"/>
              <a:r>
                <a:rPr lang="en-GB" dirty="0" smtClean="0"/>
                <a:t> Packet</a:t>
              </a:r>
            </a:p>
            <a:p>
              <a:pPr algn="ctr"/>
              <a:r>
                <a:rPr lang="en-GB" dirty="0" smtClean="0"/>
                <a:t>Containing</a:t>
              </a:r>
            </a:p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Reply</a:t>
              </a:r>
              <a:endParaRPr lang="en-GB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51279" y="2917818"/>
            <a:ext cx="851515" cy="1100367"/>
            <a:chOff x="3841740" y="2901938"/>
            <a:chExt cx="851515" cy="1100367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914766" y="2901938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41740" y="3355974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Reply</a:t>
              </a:r>
              <a:endParaRPr lang="en-GB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49955" y="2901938"/>
            <a:ext cx="736100" cy="1377366"/>
            <a:chOff x="5849955" y="2901938"/>
            <a:chExt cx="736100" cy="1377366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5891178" y="2901938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849955" y="3355974"/>
              <a:ext cx="7361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Any</a:t>
              </a:r>
            </a:p>
            <a:p>
              <a:pPr algn="ctr"/>
              <a:r>
                <a:rPr lang="en-GB" dirty="0" smtClean="0"/>
                <a:t>Data</a:t>
              </a:r>
            </a:p>
            <a:p>
              <a:pPr algn="ctr"/>
              <a:r>
                <a:rPr lang="en-GB" dirty="0" smtClean="0"/>
                <a:t>Read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GB" dirty="0" smtClean="0"/>
              <a:t>Context - RMAP Initiator Reply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0059" y="2114532"/>
            <a:ext cx="1214382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Initiator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User Logic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3584" y="2114532"/>
            <a:ext cx="1212804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Initiator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RMAP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5747" y="2114532"/>
            <a:ext cx="1212804" cy="1277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SpW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</a:p>
        </p:txBody>
      </p:sp>
      <p:grpSp>
        <p:nvGrpSpPr>
          <p:cNvPr id="10" name="Group 55"/>
          <p:cNvGrpSpPr/>
          <p:nvPr/>
        </p:nvGrpSpPr>
        <p:grpSpPr>
          <a:xfrm>
            <a:off x="2454246" y="2768590"/>
            <a:ext cx="1377301" cy="1547227"/>
            <a:chOff x="2454246" y="2768590"/>
            <a:chExt cx="1377301" cy="154722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784441" y="2768590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454246" y="3392487"/>
              <a:ext cx="13773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Status,</a:t>
              </a:r>
            </a:p>
            <a:p>
              <a:pPr algn="ctr"/>
              <a:r>
                <a:rPr lang="en-GB" dirty="0" smtClean="0"/>
                <a:t>Error Code,</a:t>
              </a:r>
            </a:p>
            <a:p>
              <a:pPr algn="ctr"/>
              <a:r>
                <a:rPr lang="en-GB" dirty="0" smtClean="0"/>
                <a:t>Or Data</a:t>
              </a:r>
              <a:endParaRPr lang="en-GB" dirty="0"/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4498974" y="2770178"/>
            <a:ext cx="851515" cy="1271816"/>
            <a:chOff x="4498974" y="2767002"/>
            <a:chExt cx="851515" cy="127181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616388" y="2767002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8974" y="3392487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Reply</a:t>
              </a:r>
              <a:endParaRPr lang="en-GB" dirty="0"/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6470676" y="2771766"/>
            <a:ext cx="1459233" cy="1513841"/>
            <a:chOff x="6470676" y="2771766"/>
            <a:chExt cx="1459233" cy="151384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470676" y="2771766"/>
              <a:ext cx="1424007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616728" y="2808279"/>
              <a:ext cx="13131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</a:p>
            <a:p>
              <a:pPr algn="ctr"/>
              <a:r>
                <a:rPr lang="en-GB" dirty="0" smtClean="0"/>
                <a:t> Packet</a:t>
              </a:r>
            </a:p>
            <a:p>
              <a:pPr algn="ctr"/>
              <a:r>
                <a:rPr lang="en-GB" dirty="0" smtClean="0"/>
                <a:t>Containing</a:t>
              </a:r>
            </a:p>
            <a:p>
              <a:pPr algn="ctr"/>
              <a:r>
                <a:rPr lang="en-GB" dirty="0" smtClean="0"/>
                <a:t>RMAP</a:t>
              </a:r>
            </a:p>
            <a:p>
              <a:pPr algn="ctr"/>
              <a:r>
                <a:rPr lang="en-GB" dirty="0" smtClean="0"/>
                <a:t>Reply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E56FB-ABBF-403E-B864-48A0607873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5229234" y="800064"/>
            <a:ext cx="3672188" cy="1622912"/>
            <a:chOff x="5046669" y="4419117"/>
            <a:chExt cx="3672188" cy="1622912"/>
          </a:xfrm>
        </p:grpSpPr>
        <p:sp>
          <p:nvSpPr>
            <p:cNvPr id="5" name="Rectangle 4"/>
            <p:cNvSpPr/>
            <p:nvPr/>
          </p:nvSpPr>
          <p:spPr>
            <a:xfrm>
              <a:off x="5557851" y="4419117"/>
              <a:ext cx="3161006" cy="162291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INITIATOR ONLY NODE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7875971" y="5004962"/>
              <a:ext cx="712458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User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flipH="1">
              <a:off x="6812967" y="5004962"/>
              <a:ext cx="60743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INI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7420398" y="5172340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357394" y="5172340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5046669" y="5327676"/>
              <a:ext cx="4837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6357394" y="5562886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7420398" y="5562886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 flipH="1">
              <a:off x="5691503" y="4989443"/>
              <a:ext cx="65805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SpW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I/F</a:t>
              </a: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4572001" y="800064"/>
            <a:ext cx="674138" cy="522135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800" dirty="0" smtClean="0">
                <a:solidFill>
                  <a:srgbClr val="072C6D"/>
                </a:solidFill>
              </a:rPr>
              <a:t>SpaceWire Network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265747" y="2625714"/>
            <a:ext cx="3649299" cy="1622912"/>
            <a:chOff x="5061718" y="2622590"/>
            <a:chExt cx="3649299" cy="1622912"/>
          </a:xfrm>
        </p:grpSpPr>
        <p:sp>
          <p:nvSpPr>
            <p:cNvPr id="6" name="Rectangle 5"/>
            <p:cNvSpPr/>
            <p:nvPr/>
          </p:nvSpPr>
          <p:spPr>
            <a:xfrm>
              <a:off x="5557851" y="2622590"/>
              <a:ext cx="3153166" cy="162291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TARGET ONLY NODE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99343" y="3192916"/>
              <a:ext cx="65805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SpW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I/F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12967" y="3192916"/>
              <a:ext cx="60743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TGT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75972" y="3192916"/>
              <a:ext cx="675945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 smtClean="0">
                  <a:solidFill>
                    <a:schemeClr val="tx1"/>
                  </a:solidFill>
                </a:rPr>
                <a:t>Mem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357394" y="3360293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420398" y="3360293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420398" y="3750840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357394" y="3750840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5061718" y="3535112"/>
              <a:ext cx="4837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265747" y="4414851"/>
            <a:ext cx="3649299" cy="1622912"/>
            <a:chOff x="5061718" y="800064"/>
            <a:chExt cx="3649299" cy="1622912"/>
          </a:xfrm>
        </p:grpSpPr>
        <p:sp>
          <p:nvSpPr>
            <p:cNvPr id="7" name="Rectangle 6"/>
            <p:cNvSpPr/>
            <p:nvPr/>
          </p:nvSpPr>
          <p:spPr>
            <a:xfrm>
              <a:off x="5557851" y="800064"/>
              <a:ext cx="3153166" cy="162291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TARGET ONLY NODE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99343" y="1339357"/>
              <a:ext cx="65805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SpW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I/F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12967" y="1339357"/>
              <a:ext cx="60743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TGT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75972" y="1339357"/>
              <a:ext cx="712458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 smtClean="0">
                  <a:solidFill>
                    <a:schemeClr val="tx1"/>
                  </a:solidFill>
                </a:rPr>
                <a:t>Mem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357394" y="1506734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420398" y="1506734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420398" y="1897281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357394" y="1897281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5061718" y="1653036"/>
              <a:ext cx="4837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103265" y="1453422"/>
            <a:ext cx="3466883" cy="3821183"/>
            <a:chOff x="1103265" y="1453422"/>
            <a:chExt cx="3466883" cy="3821183"/>
          </a:xfrm>
        </p:grpSpPr>
        <p:sp>
          <p:nvSpPr>
            <p:cNvPr id="4" name="Rectangle 3"/>
            <p:cNvSpPr/>
            <p:nvPr/>
          </p:nvSpPr>
          <p:spPr>
            <a:xfrm>
              <a:off x="1103265" y="1453422"/>
              <a:ext cx="3030579" cy="382118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INITIATOR/TARGET  NODE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2804" y="2271722"/>
              <a:ext cx="649727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User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18105" y="2271722"/>
              <a:ext cx="60743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INI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81109" y="2271722"/>
              <a:ext cx="658051" cy="2566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SpW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I/F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862531" y="2439099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925536" y="2439099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925536" y="2829646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862531" y="2829646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flipH="1">
              <a:off x="2318105" y="4112870"/>
              <a:ext cx="607431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TGT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1212803" y="4112870"/>
              <a:ext cx="649727" cy="72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 smtClean="0">
                  <a:solidFill>
                    <a:schemeClr val="tx1"/>
                  </a:solidFill>
                </a:rPr>
                <a:t>Mem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2925536" y="4280247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862531" y="4280247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862531" y="4670794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925536" y="4670794"/>
              <a:ext cx="455573" cy="12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0800000" flipV="1">
              <a:off x="4133845" y="3536351"/>
              <a:ext cx="436303" cy="218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RMAP Write Command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7B88E-32F7-495F-8CF8-9FF4542019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2435" y="1674094"/>
            <a:ext cx="2170529" cy="3667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/>
              <a:t>Target Logical </a:t>
            </a:r>
            <a:r>
              <a:rPr lang="en-GB" dirty="0" err="1" smtClean="0"/>
              <a:t>Addr</a:t>
            </a:r>
            <a:endParaRPr lang="en-GB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64959" y="1674094"/>
            <a:ext cx="2170529" cy="3667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/>
              <a:t>Protocol Identifier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37482" y="1674094"/>
            <a:ext cx="2170529" cy="3667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Instruction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08011" y="1674094"/>
            <a:ext cx="2170529" cy="3667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Key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4431" y="3137189"/>
            <a:ext cx="2170529" cy="3667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/>
              <a:t>Initiator Logical </a:t>
            </a:r>
            <a:r>
              <a:rPr lang="en-GB" dirty="0" err="1" smtClean="0"/>
              <a:t>Addr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2366954" y="3137189"/>
            <a:ext cx="4343053" cy="366781"/>
            <a:chOff x="2366954" y="3137189"/>
            <a:chExt cx="4343053" cy="366781"/>
          </a:xfrm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366954" y="3137189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dirty="0"/>
                <a:t>Transaction </a:t>
              </a:r>
              <a:r>
                <a:rPr lang="en-GB" dirty="0" smtClean="0"/>
                <a:t>ID </a:t>
              </a:r>
              <a:r>
                <a:rPr lang="en-GB" dirty="0"/>
                <a:t>(MS)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4539478" y="3137189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dirty="0"/>
                <a:t>Transaction </a:t>
              </a:r>
              <a:r>
                <a:rPr lang="en-GB" dirty="0" smtClean="0"/>
                <a:t>ID </a:t>
              </a:r>
              <a:r>
                <a:rPr lang="en-GB" dirty="0"/>
                <a:t>(LS)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0440" y="3135174"/>
            <a:ext cx="8690095" cy="735577"/>
            <a:chOff x="190440" y="3135174"/>
            <a:chExt cx="8690095" cy="735577"/>
          </a:xfrm>
        </p:grpSpPr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6706015" y="3135174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dirty="0"/>
                <a:t>Extended Address</a:t>
              </a: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90440" y="3502026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Address (MS)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360969" y="3501955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Address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4531498" y="3503970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Address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6710006" y="3501955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Address (LS)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4431" y="3868736"/>
            <a:ext cx="6515576" cy="366781"/>
            <a:chOff x="194431" y="3868736"/>
            <a:chExt cx="6515576" cy="366781"/>
          </a:xfrm>
        </p:grpSpPr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194431" y="3868736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dirty="0"/>
                <a:t>Data Length (MS)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366954" y="3868736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 Length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4539478" y="3868736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 Length (LS)</a:t>
              </a:r>
            </a:p>
          </p:txBody>
        </p:sp>
      </p:grp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710006" y="3868736"/>
            <a:ext cx="2170529" cy="3667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Header CRC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4431" y="4233503"/>
            <a:ext cx="8686104" cy="1098328"/>
            <a:chOff x="194431" y="4233503"/>
            <a:chExt cx="8686104" cy="1098328"/>
          </a:xfrm>
        </p:grpSpPr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194431" y="4233503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</a:t>
              </a: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366954" y="4233503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</a:t>
              </a: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4539478" y="4233503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</a:t>
              </a:r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6710006" y="4233503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</a:t>
              </a: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94431" y="459826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</a:t>
              </a: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2366954" y="459826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...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39478" y="459826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...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6710006" y="459826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</a:t>
              </a: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194431" y="4965050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</a:t>
              </a:r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4539478" y="4965050"/>
            <a:ext cx="630411" cy="3667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>
                <a:solidFill>
                  <a:srgbClr val="072C6D"/>
                </a:solidFill>
              </a:rPr>
              <a:t>EOP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366954" y="4965050"/>
            <a:ext cx="2170529" cy="746006"/>
            <a:chOff x="2366954" y="4965050"/>
            <a:chExt cx="2170529" cy="746006"/>
          </a:xfrm>
        </p:grpSpPr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366954" y="4965050"/>
              <a:ext cx="2170529" cy="36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Data CRC</a:t>
              </a: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2423072" y="5400702"/>
              <a:ext cx="1703705" cy="310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i="1" dirty="0"/>
                <a:t>Last byte transmitted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62964" y="946116"/>
            <a:ext cx="6513580" cy="727978"/>
            <a:chOff x="2362964" y="946116"/>
            <a:chExt cx="6513580" cy="727978"/>
          </a:xfrm>
        </p:grpSpPr>
        <p:sp>
          <p:nvSpPr>
            <p:cNvPr id="32" name="Text Box 49"/>
            <p:cNvSpPr txBox="1">
              <a:spLocks noChangeArrowheads="1"/>
            </p:cNvSpPr>
            <p:nvPr/>
          </p:nvSpPr>
          <p:spPr bwMode="auto">
            <a:xfrm>
              <a:off x="2417733" y="946116"/>
              <a:ext cx="1715675" cy="310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i="1" dirty="0"/>
                <a:t>First byte transmitted</a:t>
              </a:r>
            </a:p>
          </p:txBody>
        </p:sp>
        <p:grpSp>
          <p:nvGrpSpPr>
            <p:cNvPr id="34" name="Group 57"/>
            <p:cNvGrpSpPr>
              <a:grpSpLocks/>
            </p:cNvGrpSpPr>
            <p:nvPr/>
          </p:nvGrpSpPr>
          <p:grpSpPr bwMode="auto">
            <a:xfrm>
              <a:off x="2362964" y="1307313"/>
              <a:ext cx="6513580" cy="366781"/>
              <a:chOff x="2563785" y="727038"/>
              <a:chExt cx="5183188" cy="288925"/>
            </a:xfrm>
            <a:solidFill>
              <a:schemeClr val="accent1"/>
            </a:solidFill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2563785" y="727038"/>
                <a:ext cx="1727200" cy="28892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GB" dirty="0"/>
                  <a:t>Target </a:t>
                </a:r>
                <a:r>
                  <a:rPr lang="en-GB" dirty="0" err="1"/>
                  <a:t>SpW</a:t>
                </a:r>
                <a:r>
                  <a:rPr lang="en-GB" dirty="0"/>
                  <a:t> Address</a:t>
                </a: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4292573" y="727038"/>
                <a:ext cx="1727200" cy="28892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GB"/>
                  <a:t>....</a:t>
                </a: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6019773" y="727038"/>
                <a:ext cx="1727200" cy="28892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GB" dirty="0"/>
                  <a:t>Target </a:t>
                </a:r>
                <a:r>
                  <a:rPr lang="en-GB" dirty="0" err="1"/>
                  <a:t>SpW</a:t>
                </a:r>
                <a:r>
                  <a:rPr lang="en-GB" dirty="0"/>
                  <a:t> Address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90441" y="2040876"/>
            <a:ext cx="8688099" cy="1096313"/>
            <a:chOff x="190441" y="2040876"/>
            <a:chExt cx="8688099" cy="1096313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190441" y="204087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2362964" y="204087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4535488" y="204087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6706017" y="204087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190441" y="277040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362964" y="277040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4535488" y="277040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6706017" y="2770408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192435" y="240362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dirty="0"/>
                <a:t>Reply Address</a:t>
              </a: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2364959" y="240362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4537482" y="240362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dirty="0"/>
                <a:t>Reply Address</a:t>
              </a: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6708011" y="2403626"/>
              <a:ext cx="2170529" cy="366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Reply Address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31" grpId="0" animBg="1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72C6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  <a:norm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dirty="0" smtClean="0"/>
        </a:defPPr>
      </a:lstStyle>
    </a:tx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72C6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  <a:norm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dirty="0" smtClean="0"/>
        </a:defPPr>
      </a:lstStyle>
    </a:tx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7446</TotalTime>
  <Words>754</Words>
  <Application>Microsoft PowerPoint</Application>
  <PresentationFormat>On-screen Show (4:3)</PresentationFormat>
  <Paragraphs>380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Clouds</vt:lpstr>
      <vt:lpstr>1_Clouds</vt:lpstr>
      <vt:lpstr>SpaceWire RMAP IP Core</vt:lpstr>
      <vt:lpstr>Contents</vt:lpstr>
      <vt:lpstr>UoD / STAR-Dundee IP Cores</vt:lpstr>
      <vt:lpstr>RMAP Overview</vt:lpstr>
      <vt:lpstr>Context - RMAP Initiator</vt:lpstr>
      <vt:lpstr>Context - RMAP Target</vt:lpstr>
      <vt:lpstr>Context - RMAP Initiator Reply</vt:lpstr>
      <vt:lpstr>Context</vt:lpstr>
      <vt:lpstr>RMAP Write Command</vt:lpstr>
      <vt:lpstr>RMAP Write Reply</vt:lpstr>
      <vt:lpstr>Slide 11</vt:lpstr>
      <vt:lpstr>Target Architecture</vt:lpstr>
      <vt:lpstr>Initiator Architecture</vt:lpstr>
      <vt:lpstr>Configurable IP Core</vt:lpstr>
      <vt:lpstr>Testing</vt:lpstr>
      <vt:lpstr>Xilinx Test Board</vt:lpstr>
      <vt:lpstr>Actel AX1000 Test Board</vt:lpstr>
      <vt:lpstr>Performance RMAP Target</vt:lpstr>
      <vt:lpstr>Footprint</vt:lpstr>
      <vt:lpstr>Current and Future Work</vt:lpstr>
      <vt:lpstr>Availability</vt:lpstr>
    </vt:vector>
  </TitlesOfParts>
  <Company>dac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Parkes</dc:creator>
  <cp:lastModifiedBy>steve</cp:lastModifiedBy>
  <cp:revision>265</cp:revision>
  <dcterms:created xsi:type="dcterms:W3CDTF">2002-03-17T12:42:36Z</dcterms:created>
  <dcterms:modified xsi:type="dcterms:W3CDTF">2008-11-04T23:42:11Z</dcterms:modified>
</cp:coreProperties>
</file>